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89"/>
  </p:notesMasterIdLst>
  <p:sldIdLst>
    <p:sldId id="256" r:id="rId5"/>
    <p:sldId id="257" r:id="rId6"/>
    <p:sldId id="258" r:id="rId7"/>
    <p:sldId id="259" r:id="rId8"/>
    <p:sldId id="260" r:id="rId9"/>
    <p:sldId id="261" r:id="rId10"/>
    <p:sldId id="262" r:id="rId11"/>
    <p:sldId id="264" r:id="rId12"/>
    <p:sldId id="288" r:id="rId13"/>
    <p:sldId id="344" r:id="rId14"/>
    <p:sldId id="342" r:id="rId15"/>
    <p:sldId id="343" r:id="rId16"/>
    <p:sldId id="266" r:id="rId17"/>
    <p:sldId id="267" r:id="rId18"/>
    <p:sldId id="268" r:id="rId19"/>
    <p:sldId id="269" r:id="rId20"/>
    <p:sldId id="270" r:id="rId21"/>
    <p:sldId id="271" r:id="rId22"/>
    <p:sldId id="272" r:id="rId23"/>
    <p:sldId id="286" r:id="rId24"/>
    <p:sldId id="328" r:id="rId25"/>
    <p:sldId id="274" r:id="rId26"/>
    <p:sldId id="339" r:id="rId27"/>
    <p:sldId id="273" r:id="rId28"/>
    <p:sldId id="276" r:id="rId29"/>
    <p:sldId id="329" r:id="rId30"/>
    <p:sldId id="277" r:id="rId31"/>
    <p:sldId id="278" r:id="rId32"/>
    <p:sldId id="289" r:id="rId33"/>
    <p:sldId id="340" r:id="rId34"/>
    <p:sldId id="290" r:id="rId35"/>
    <p:sldId id="330" r:id="rId36"/>
    <p:sldId id="291" r:id="rId37"/>
    <p:sldId id="292" r:id="rId38"/>
    <p:sldId id="293" r:id="rId39"/>
    <p:sldId id="294" r:id="rId40"/>
    <p:sldId id="295" r:id="rId41"/>
    <p:sldId id="296" r:id="rId42"/>
    <p:sldId id="279" r:id="rId43"/>
    <p:sldId id="280" r:id="rId44"/>
    <p:sldId id="341" r:id="rId45"/>
    <p:sldId id="313" r:id="rId46"/>
    <p:sldId id="312" r:id="rId47"/>
    <p:sldId id="311" r:id="rId48"/>
    <p:sldId id="310" r:id="rId49"/>
    <p:sldId id="281" r:id="rId50"/>
    <p:sldId id="297" r:id="rId51"/>
    <p:sldId id="298" r:id="rId52"/>
    <p:sldId id="300" r:id="rId53"/>
    <p:sldId id="346" r:id="rId54"/>
    <p:sldId id="301" r:id="rId55"/>
    <p:sldId id="336" r:id="rId56"/>
    <p:sldId id="331" r:id="rId57"/>
    <p:sldId id="332" r:id="rId58"/>
    <p:sldId id="333" r:id="rId59"/>
    <p:sldId id="334" r:id="rId60"/>
    <p:sldId id="335" r:id="rId61"/>
    <p:sldId id="347" r:id="rId62"/>
    <p:sldId id="348" r:id="rId63"/>
    <p:sldId id="349" r:id="rId64"/>
    <p:sldId id="350" r:id="rId65"/>
    <p:sldId id="345" r:id="rId66"/>
    <p:sldId id="282" r:id="rId67"/>
    <p:sldId id="265" r:id="rId68"/>
    <p:sldId id="316" r:id="rId69"/>
    <p:sldId id="317" r:id="rId70"/>
    <p:sldId id="337" r:id="rId71"/>
    <p:sldId id="338" r:id="rId72"/>
    <p:sldId id="315" r:id="rId73"/>
    <p:sldId id="314" r:id="rId74"/>
    <p:sldId id="318" r:id="rId75"/>
    <p:sldId id="319" r:id="rId76"/>
    <p:sldId id="320" r:id="rId77"/>
    <p:sldId id="321" r:id="rId78"/>
    <p:sldId id="309" r:id="rId79"/>
    <p:sldId id="287" r:id="rId80"/>
    <p:sldId id="327" r:id="rId81"/>
    <p:sldId id="323" r:id="rId82"/>
    <p:sldId id="324" r:id="rId83"/>
    <p:sldId id="325" r:id="rId84"/>
    <p:sldId id="326" r:id="rId85"/>
    <p:sldId id="322" r:id="rId86"/>
    <p:sldId id="283" r:id="rId87"/>
    <p:sldId id="284" r:id="rId88"/>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Merriweather" pitchFamily="2" charset="77"/>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B5F467-EE78-D79B-BDAA-D049F0C6677E}" v="9" dt="2024-11-26T14:39:11.398"/>
    <p1510:client id="{617CB104-4ADA-8B97-98F7-6F297B6B960F}" v="421" dt="2024-11-26T12:38:44.386"/>
    <p1510:client id="{6479B45B-D5BD-0EEC-03BE-20B16A9FBD07}" v="6" dt="2024-11-27T11:01:49.106"/>
    <p1510:client id="{E82320B7-58B3-204B-982A-A308E30B03A3}" v="49" dt="2024-11-26T10:46:47.5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9"/>
    <p:restoredTop sz="73294"/>
  </p:normalViewPr>
  <p:slideViewPr>
    <p:cSldViewPr snapToGrid="0">
      <p:cViewPr varScale="1">
        <p:scale>
          <a:sx n="112" d="100"/>
          <a:sy n="112" d="100"/>
        </p:scale>
        <p:origin x="6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4.fntdata"/><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 van Rijn" userId="S::s.vanrijn@esciencecenter.nl::92464e29-e140-4223-a116-da4b916ed703" providerId="AD" clId="Web-{617CB104-4ADA-8B97-98F7-6F297B6B960F}"/>
    <pc:docChg chg="addSld delSld modSld sldOrd">
      <pc:chgData name="Sander van Rijn" userId="S::s.vanrijn@esciencecenter.nl::92464e29-e140-4223-a116-da4b916ed703" providerId="AD" clId="Web-{617CB104-4ADA-8B97-98F7-6F297B6B960F}" dt="2024-11-26T12:38:44.386" v="399" actId="14100"/>
      <pc:docMkLst>
        <pc:docMk/>
      </pc:docMkLst>
      <pc:sldChg chg="modSp">
        <pc:chgData name="Sander van Rijn" userId="S::s.vanrijn@esciencecenter.nl::92464e29-e140-4223-a116-da4b916ed703" providerId="AD" clId="Web-{617CB104-4ADA-8B97-98F7-6F297B6B960F}" dt="2024-11-25T23:52:52.614" v="20"/>
        <pc:sldMkLst>
          <pc:docMk/>
          <pc:sldMk cId="1761737027" sldId="265"/>
        </pc:sldMkLst>
        <pc:picChg chg="mod modCrop">
          <ac:chgData name="Sander van Rijn" userId="S::s.vanrijn@esciencecenter.nl::92464e29-e140-4223-a116-da4b916ed703" providerId="AD" clId="Web-{617CB104-4ADA-8B97-98F7-6F297B6B960F}" dt="2024-11-25T23:52:52.614" v="20"/>
          <ac:picMkLst>
            <pc:docMk/>
            <pc:sldMk cId="1761737027" sldId="265"/>
            <ac:picMk id="4" creationId="{84853364-F58F-C24C-B7B0-31B560E2E532}"/>
          </ac:picMkLst>
        </pc:picChg>
      </pc:sldChg>
      <pc:sldChg chg="addSp delSp modSp">
        <pc:chgData name="Sander van Rijn" userId="S::s.vanrijn@esciencecenter.nl::92464e29-e140-4223-a116-da4b916ed703" providerId="AD" clId="Web-{617CB104-4ADA-8B97-98F7-6F297B6B960F}" dt="2024-11-26T01:02:08.264" v="299"/>
        <pc:sldMkLst>
          <pc:docMk/>
          <pc:sldMk cId="0" sldId="281"/>
        </pc:sldMkLst>
        <pc:picChg chg="add del mod modCrop">
          <ac:chgData name="Sander van Rijn" userId="S::s.vanrijn@esciencecenter.nl::92464e29-e140-4223-a116-da4b916ed703" providerId="AD" clId="Web-{617CB104-4ADA-8B97-98F7-6F297B6B960F}" dt="2024-11-26T01:02:05.108" v="297"/>
          <ac:picMkLst>
            <pc:docMk/>
            <pc:sldMk cId="0" sldId="281"/>
            <ac:picMk id="2" creationId="{AA2FB10C-98D0-3A10-AC35-19BD7908B054}"/>
          </ac:picMkLst>
        </pc:picChg>
        <pc:picChg chg="add del mod">
          <ac:chgData name="Sander van Rijn" userId="S::s.vanrijn@esciencecenter.nl::92464e29-e140-4223-a116-da4b916ed703" providerId="AD" clId="Web-{617CB104-4ADA-8B97-98F7-6F297B6B960F}" dt="2024-11-26T01:02:08.264" v="299"/>
          <ac:picMkLst>
            <pc:docMk/>
            <pc:sldMk cId="0" sldId="281"/>
            <ac:picMk id="4" creationId="{17713B0E-6415-AD80-C9F7-409BB883BF30}"/>
          </ac:picMkLst>
        </pc:picChg>
        <pc:picChg chg="add del mod">
          <ac:chgData name="Sander van Rijn" userId="S::s.vanrijn@esciencecenter.nl::92464e29-e140-4223-a116-da4b916ed703" providerId="AD" clId="Web-{617CB104-4ADA-8B97-98F7-6F297B6B960F}" dt="2024-11-26T01:02:07.733" v="298"/>
          <ac:picMkLst>
            <pc:docMk/>
            <pc:sldMk cId="0" sldId="281"/>
            <ac:picMk id="5" creationId="{53A3C648-97E7-F841-35E7-AF219F318E45}"/>
          </ac:picMkLst>
        </pc:picChg>
      </pc:sldChg>
      <pc:sldChg chg="addSp modSp addAnim delAnim modAnim">
        <pc:chgData name="Sander van Rijn" userId="S::s.vanrijn@esciencecenter.nl::92464e29-e140-4223-a116-da4b916ed703" providerId="AD" clId="Web-{617CB104-4ADA-8B97-98F7-6F297B6B960F}" dt="2024-11-26T00:06:47.569" v="178" actId="20577"/>
        <pc:sldMkLst>
          <pc:docMk/>
          <pc:sldMk cId="3422252972" sldId="297"/>
        </pc:sldMkLst>
        <pc:spChg chg="mod">
          <ac:chgData name="Sander van Rijn" userId="S::s.vanrijn@esciencecenter.nl::92464e29-e140-4223-a116-da4b916ed703" providerId="AD" clId="Web-{617CB104-4ADA-8B97-98F7-6F297B6B960F}" dt="2024-11-26T00:06:47.569" v="178" actId="20577"/>
          <ac:spMkLst>
            <pc:docMk/>
            <pc:sldMk cId="3422252972" sldId="297"/>
            <ac:spMk id="2" creationId="{59AAF2A3-F22A-F8A6-AA07-5A5E54B77D19}"/>
          </ac:spMkLst>
        </pc:spChg>
        <pc:picChg chg="add mod modCrop">
          <ac:chgData name="Sander van Rijn" userId="S::s.vanrijn@esciencecenter.nl::92464e29-e140-4223-a116-da4b916ed703" providerId="AD" clId="Web-{617CB104-4ADA-8B97-98F7-6F297B6B960F}" dt="2024-11-25T23:58:22.953" v="107" actId="1076"/>
          <ac:picMkLst>
            <pc:docMk/>
            <pc:sldMk cId="3422252972" sldId="297"/>
            <ac:picMk id="4" creationId="{89746A1F-8F52-45DF-F03A-B00773A54412}"/>
          </ac:picMkLst>
        </pc:picChg>
        <pc:picChg chg="mod modCrop">
          <ac:chgData name="Sander van Rijn" userId="S::s.vanrijn@esciencecenter.nl::92464e29-e140-4223-a116-da4b916ed703" providerId="AD" clId="Web-{617CB104-4ADA-8B97-98F7-6F297B6B960F}" dt="2024-11-25T23:57:24.842" v="97"/>
          <ac:picMkLst>
            <pc:docMk/>
            <pc:sldMk cId="3422252972" sldId="297"/>
            <ac:picMk id="6" creationId="{2D93F76F-7FE3-E5A3-DE1A-36E0AFE811C1}"/>
          </ac:picMkLst>
        </pc:picChg>
        <pc:picChg chg="add mod">
          <ac:chgData name="Sander van Rijn" userId="S::s.vanrijn@esciencecenter.nl::92464e29-e140-4223-a116-da4b916ed703" providerId="AD" clId="Web-{617CB104-4ADA-8B97-98F7-6F297B6B960F}" dt="2024-11-25T23:58:32.188" v="109" actId="1076"/>
          <ac:picMkLst>
            <pc:docMk/>
            <pc:sldMk cId="3422252972" sldId="297"/>
            <ac:picMk id="7" creationId="{1FAF33A6-29A1-DF82-8E83-1606F71514D0}"/>
          </ac:picMkLst>
        </pc:picChg>
        <pc:picChg chg="add mod">
          <ac:chgData name="Sander van Rijn" userId="S::s.vanrijn@esciencecenter.nl::92464e29-e140-4223-a116-da4b916ed703" providerId="AD" clId="Web-{617CB104-4ADA-8B97-98F7-6F297B6B960F}" dt="2024-11-25T23:58:42.017" v="112" actId="1076"/>
          <ac:picMkLst>
            <pc:docMk/>
            <pc:sldMk cId="3422252972" sldId="297"/>
            <ac:picMk id="9" creationId="{8EB7E9E9-9170-2E9F-38D2-6FFF2DFB247E}"/>
          </ac:picMkLst>
        </pc:picChg>
        <pc:picChg chg="add mod">
          <ac:chgData name="Sander van Rijn" userId="S::s.vanrijn@esciencecenter.nl::92464e29-e140-4223-a116-da4b916ed703" providerId="AD" clId="Web-{617CB104-4ADA-8B97-98F7-6F297B6B960F}" dt="2024-11-25T23:58:54.517" v="117" actId="14100"/>
          <ac:picMkLst>
            <pc:docMk/>
            <pc:sldMk cId="3422252972" sldId="297"/>
            <ac:picMk id="11" creationId="{0F1EB910-0239-0349-F3DF-2C5BD59B4370}"/>
          </ac:picMkLst>
        </pc:picChg>
      </pc:sldChg>
      <pc:sldChg chg="ord">
        <pc:chgData name="Sander van Rijn" userId="S::s.vanrijn@esciencecenter.nl::92464e29-e140-4223-a116-da4b916ed703" providerId="AD" clId="Web-{617CB104-4ADA-8B97-98F7-6F297B6B960F}" dt="2024-11-25T23:56:48.013" v="91"/>
        <pc:sldMkLst>
          <pc:docMk/>
          <pc:sldMk cId="189930520" sldId="301"/>
        </pc:sldMkLst>
      </pc:sldChg>
      <pc:sldChg chg="addSp delSp modSp mod ord modShow">
        <pc:chgData name="Sander van Rijn" userId="S::s.vanrijn@esciencecenter.nl::92464e29-e140-4223-a116-da4b916ed703" providerId="AD" clId="Web-{617CB104-4ADA-8B97-98F7-6F297B6B960F}" dt="2024-11-26T00:53:23.738" v="276"/>
        <pc:sldMkLst>
          <pc:docMk/>
          <pc:sldMk cId="1404447418" sldId="306"/>
        </pc:sldMkLst>
        <pc:picChg chg="add del mod">
          <ac:chgData name="Sander van Rijn" userId="S::s.vanrijn@esciencecenter.nl::92464e29-e140-4223-a116-da4b916ed703" providerId="AD" clId="Web-{617CB104-4ADA-8B97-98F7-6F297B6B960F}" dt="2024-11-26T00:39:16.433" v="205"/>
          <ac:picMkLst>
            <pc:docMk/>
            <pc:sldMk cId="1404447418" sldId="306"/>
            <ac:picMk id="4" creationId="{BC9FB193-FF01-C793-7622-53CF57517497}"/>
          </ac:picMkLst>
        </pc:picChg>
      </pc:sldChg>
      <pc:sldChg chg="modSp">
        <pc:chgData name="Sander van Rijn" userId="S::s.vanrijn@esciencecenter.nl::92464e29-e140-4223-a116-da4b916ed703" providerId="AD" clId="Web-{617CB104-4ADA-8B97-98F7-6F297B6B960F}" dt="2024-11-26T01:01:12.683" v="296" actId="20577"/>
        <pc:sldMkLst>
          <pc:docMk/>
          <pc:sldMk cId="1596223927" sldId="336"/>
        </pc:sldMkLst>
        <pc:spChg chg="mod">
          <ac:chgData name="Sander van Rijn" userId="S::s.vanrijn@esciencecenter.nl::92464e29-e140-4223-a116-da4b916ed703" providerId="AD" clId="Web-{617CB104-4ADA-8B97-98F7-6F297B6B960F}" dt="2024-11-26T01:01:12.683" v="296" actId="20577"/>
          <ac:spMkLst>
            <pc:docMk/>
            <pc:sldMk cId="1596223927" sldId="336"/>
            <ac:spMk id="3" creationId="{F96590BF-65E9-4240-A77E-232C93BF3C4E}"/>
          </ac:spMkLst>
        </pc:spChg>
      </pc:sldChg>
      <pc:sldChg chg="addSp delSp modSp add del ord replId">
        <pc:chgData name="Sander van Rijn" userId="S::s.vanrijn@esciencecenter.nl::92464e29-e140-4223-a116-da4b916ed703" providerId="AD" clId="Web-{617CB104-4ADA-8B97-98F7-6F297B6B960F}" dt="2024-11-26T00:04:53.670" v="137"/>
        <pc:sldMkLst>
          <pc:docMk/>
          <pc:sldMk cId="3704228917" sldId="345"/>
        </pc:sldMkLst>
        <pc:spChg chg="mod">
          <ac:chgData name="Sander van Rijn" userId="S::s.vanrijn@esciencecenter.nl::92464e29-e140-4223-a116-da4b916ed703" providerId="AD" clId="Web-{617CB104-4ADA-8B97-98F7-6F297B6B960F}" dt="2024-11-25T23:55:11.275" v="70" actId="20577"/>
          <ac:spMkLst>
            <pc:docMk/>
            <pc:sldMk cId="3704228917" sldId="345"/>
            <ac:spMk id="2" creationId="{8C0F3498-8E31-5442-92DB-C15CD7FA948D}"/>
          </ac:spMkLst>
        </pc:spChg>
        <pc:picChg chg="add mod modCrop">
          <ac:chgData name="Sander van Rijn" userId="S::s.vanrijn@esciencecenter.nl::92464e29-e140-4223-a116-da4b916ed703" providerId="AD" clId="Web-{617CB104-4ADA-8B97-98F7-6F297B6B960F}" dt="2024-11-25T23:54:42.336" v="44" actId="1076"/>
          <ac:picMkLst>
            <pc:docMk/>
            <pc:sldMk cId="3704228917" sldId="345"/>
            <ac:picMk id="3" creationId="{7D800C3B-B17F-481E-D980-9EB46A28F397}"/>
          </ac:picMkLst>
        </pc:picChg>
        <pc:picChg chg="add mod modCrop">
          <ac:chgData name="Sander van Rijn" userId="S::s.vanrijn@esciencecenter.nl::92464e29-e140-4223-a116-da4b916ed703" providerId="AD" clId="Web-{617CB104-4ADA-8B97-98F7-6F297B6B960F}" dt="2024-11-25T23:54:42.305" v="43" actId="1076"/>
          <ac:picMkLst>
            <pc:docMk/>
            <pc:sldMk cId="3704228917" sldId="345"/>
            <ac:picMk id="5" creationId="{5A8010BE-FAC5-A423-263A-538F3511209C}"/>
          </ac:picMkLst>
        </pc:picChg>
        <pc:picChg chg="add mod">
          <ac:chgData name="Sander van Rijn" userId="S::s.vanrijn@esciencecenter.nl::92464e29-e140-4223-a116-da4b916ed703" providerId="AD" clId="Web-{617CB104-4ADA-8B97-98F7-6F297B6B960F}" dt="2024-11-25T23:55:35.838" v="72" actId="1076"/>
          <ac:picMkLst>
            <pc:docMk/>
            <pc:sldMk cId="3704228917" sldId="345"/>
            <ac:picMk id="8" creationId="{E5733AF6-7F25-4CD9-AE28-290ECA83FF2D}"/>
          </ac:picMkLst>
        </pc:picChg>
        <pc:picChg chg="add mod">
          <ac:chgData name="Sander van Rijn" userId="S::s.vanrijn@esciencecenter.nl::92464e29-e140-4223-a116-da4b916ed703" providerId="AD" clId="Web-{617CB104-4ADA-8B97-98F7-6F297B6B960F}" dt="2024-11-25T23:55:47.167" v="74" actId="1076"/>
          <ac:picMkLst>
            <pc:docMk/>
            <pc:sldMk cId="3704228917" sldId="345"/>
            <ac:picMk id="9" creationId="{753F243D-D5B3-E960-4FDD-D06493DFC033}"/>
          </ac:picMkLst>
        </pc:picChg>
        <pc:picChg chg="add mod">
          <ac:chgData name="Sander van Rijn" userId="S::s.vanrijn@esciencecenter.nl::92464e29-e140-4223-a116-da4b916ed703" providerId="AD" clId="Web-{617CB104-4ADA-8B97-98F7-6F297B6B960F}" dt="2024-11-25T23:56:00.605" v="79" actId="1076"/>
          <ac:picMkLst>
            <pc:docMk/>
            <pc:sldMk cId="3704228917" sldId="345"/>
            <ac:picMk id="10" creationId="{E9D946C2-8289-4D31-7823-2CAC1478703D}"/>
          </ac:picMkLst>
        </pc:picChg>
        <pc:picChg chg="add mod">
          <ac:chgData name="Sander van Rijn" userId="S::s.vanrijn@esciencecenter.nl::92464e29-e140-4223-a116-da4b916ed703" providerId="AD" clId="Web-{617CB104-4ADA-8B97-98F7-6F297B6B960F}" dt="2024-11-25T23:56:02.870" v="80" actId="1076"/>
          <ac:picMkLst>
            <pc:docMk/>
            <pc:sldMk cId="3704228917" sldId="345"/>
            <ac:picMk id="17" creationId="{D156585A-390C-EE70-6BFC-BCEC76D40828}"/>
          </ac:picMkLst>
        </pc:picChg>
        <pc:picChg chg="add mod">
          <ac:chgData name="Sander van Rijn" userId="S::s.vanrijn@esciencecenter.nl::92464e29-e140-4223-a116-da4b916ed703" providerId="AD" clId="Web-{617CB104-4ADA-8B97-98F7-6F297B6B960F}" dt="2024-11-25T23:56:30.871" v="88" actId="1076"/>
          <ac:picMkLst>
            <pc:docMk/>
            <pc:sldMk cId="3704228917" sldId="345"/>
            <ac:picMk id="18" creationId="{FB9D3C67-FB82-2EF5-6B32-4CA8B6D4C027}"/>
          </ac:picMkLst>
        </pc:picChg>
        <pc:picChg chg="add mod">
          <ac:chgData name="Sander van Rijn" userId="S::s.vanrijn@esciencecenter.nl::92464e29-e140-4223-a116-da4b916ed703" providerId="AD" clId="Web-{617CB104-4ADA-8B97-98F7-6F297B6B960F}" dt="2024-11-25T23:56:30.887" v="89" actId="1076"/>
          <ac:picMkLst>
            <pc:docMk/>
            <pc:sldMk cId="3704228917" sldId="345"/>
            <ac:picMk id="19" creationId="{8474B2A9-0B31-BBE5-F882-0FCCDB17C4ED}"/>
          </ac:picMkLst>
        </pc:picChg>
        <pc:picChg chg="add mod">
          <ac:chgData name="Sander van Rijn" userId="S::s.vanrijn@esciencecenter.nl::92464e29-e140-4223-a116-da4b916ed703" providerId="AD" clId="Web-{617CB104-4ADA-8B97-98F7-6F297B6B960F}" dt="2024-11-25T23:56:30.887" v="90" actId="1076"/>
          <ac:picMkLst>
            <pc:docMk/>
            <pc:sldMk cId="3704228917" sldId="345"/>
            <ac:picMk id="20" creationId="{72B1DCF8-F196-753B-BFF0-3B27C2912978}"/>
          </ac:picMkLst>
        </pc:picChg>
      </pc:sldChg>
      <pc:sldChg chg="addSp modSp new ord">
        <pc:chgData name="Sander van Rijn" userId="S::s.vanrijn@esciencecenter.nl::92464e29-e140-4223-a116-da4b916ed703" providerId="AD" clId="Web-{617CB104-4ADA-8B97-98F7-6F297B6B960F}" dt="2024-11-26T00:12:29.594" v="197"/>
        <pc:sldMkLst>
          <pc:docMk/>
          <pc:sldMk cId="3534330132" sldId="346"/>
        </pc:sldMkLst>
        <pc:spChg chg="mod">
          <ac:chgData name="Sander van Rijn" userId="S::s.vanrijn@esciencecenter.nl::92464e29-e140-4223-a116-da4b916ed703" providerId="AD" clId="Web-{617CB104-4ADA-8B97-98F7-6F297B6B960F}" dt="2024-11-26T00:06:37.223" v="174" actId="20577"/>
          <ac:spMkLst>
            <pc:docMk/>
            <pc:sldMk cId="3534330132" sldId="346"/>
            <ac:spMk id="2" creationId="{FA366DFB-F6FE-4E50-9B1F-8AB604B7D972}"/>
          </ac:spMkLst>
        </pc:spChg>
        <pc:spChg chg="mod">
          <ac:chgData name="Sander van Rijn" userId="S::s.vanrijn@esciencecenter.nl::92464e29-e140-4223-a116-da4b916ed703" providerId="AD" clId="Web-{617CB104-4ADA-8B97-98F7-6F297B6B960F}" dt="2024-11-26T00:11:08.357" v="195" actId="20577"/>
          <ac:spMkLst>
            <pc:docMk/>
            <pc:sldMk cId="3534330132" sldId="346"/>
            <ac:spMk id="3" creationId="{25B20489-84FE-F696-8904-C947B671DE7E}"/>
          </ac:spMkLst>
        </pc:spChg>
        <pc:picChg chg="add mod">
          <ac:chgData name="Sander van Rijn" userId="S::s.vanrijn@esciencecenter.nl::92464e29-e140-4223-a116-da4b916ed703" providerId="AD" clId="Web-{617CB104-4ADA-8B97-98F7-6F297B6B960F}" dt="2024-11-26T00:10:21.277" v="180" actId="1076"/>
          <ac:picMkLst>
            <pc:docMk/>
            <pc:sldMk cId="3534330132" sldId="346"/>
            <ac:picMk id="4" creationId="{C6155584-4188-A1BE-8FD2-7F8C474D34FE}"/>
          </ac:picMkLst>
        </pc:picChg>
      </pc:sldChg>
      <pc:sldChg chg="addSp delSp modSp add replId addAnim delAnim modAnim">
        <pc:chgData name="Sander van Rijn" userId="S::s.vanrijn@esciencecenter.nl::92464e29-e140-4223-a116-da4b916ed703" providerId="AD" clId="Web-{617CB104-4ADA-8B97-98F7-6F297B6B960F}" dt="2024-11-26T12:36:41.002" v="383" actId="14100"/>
        <pc:sldMkLst>
          <pc:docMk/>
          <pc:sldMk cId="398108944" sldId="347"/>
        </pc:sldMkLst>
        <pc:picChg chg="del mod">
          <ac:chgData name="Sander van Rijn" userId="S::s.vanrijn@esciencecenter.nl::92464e29-e140-4223-a116-da4b916ed703" providerId="AD" clId="Web-{617CB104-4ADA-8B97-98F7-6F297B6B960F}" dt="2024-11-26T00:47:01.795" v="215"/>
          <ac:picMkLst>
            <pc:docMk/>
            <pc:sldMk cId="398108944" sldId="347"/>
            <ac:picMk id="4" creationId="{BC9FB193-FF01-C793-7622-53CF57517497}"/>
          </ac:picMkLst>
        </pc:picChg>
        <pc:picChg chg="add del mod modCrop">
          <ac:chgData name="Sander van Rijn" userId="S::s.vanrijn@esciencecenter.nl::92464e29-e140-4223-a116-da4b916ed703" providerId="AD" clId="Web-{617CB104-4ADA-8B97-98F7-6F297B6B960F}" dt="2024-11-26T12:34:50.666" v="375"/>
          <ac:picMkLst>
            <pc:docMk/>
            <pc:sldMk cId="398108944" sldId="347"/>
            <ac:picMk id="4" creationId="{E2FCD4ED-1240-69C6-AA6B-C4DFF79F77D4}"/>
          </ac:picMkLst>
        </pc:picChg>
        <pc:picChg chg="add del mod modCrop">
          <ac:chgData name="Sander van Rijn" userId="S::s.vanrijn@esciencecenter.nl::92464e29-e140-4223-a116-da4b916ed703" providerId="AD" clId="Web-{617CB104-4ADA-8B97-98F7-6F297B6B960F}" dt="2024-11-26T12:31:35.137" v="348"/>
          <ac:picMkLst>
            <pc:docMk/>
            <pc:sldMk cId="398108944" sldId="347"/>
            <ac:picMk id="5" creationId="{1727B86A-226D-BC5B-3DC7-0435511A41A8}"/>
          </ac:picMkLst>
        </pc:picChg>
        <pc:picChg chg="del">
          <ac:chgData name="Sander van Rijn" userId="S::s.vanrijn@esciencecenter.nl::92464e29-e140-4223-a116-da4b916ed703" providerId="AD" clId="Web-{617CB104-4ADA-8B97-98F7-6F297B6B960F}" dt="2024-11-26T00:40:59.750" v="207"/>
          <ac:picMkLst>
            <pc:docMk/>
            <pc:sldMk cId="398108944" sldId="347"/>
            <ac:picMk id="5" creationId="{58551DC4-D4AF-10CB-21C2-92FAC5F7B782}"/>
          </ac:picMkLst>
        </pc:picChg>
        <pc:picChg chg="add del mod">
          <ac:chgData name="Sander van Rijn" userId="S::s.vanrijn@esciencecenter.nl::92464e29-e140-4223-a116-da4b916ed703" providerId="AD" clId="Web-{617CB104-4ADA-8B97-98F7-6F297B6B960F}" dt="2024-11-26T12:34:31.915" v="372"/>
          <ac:picMkLst>
            <pc:docMk/>
            <pc:sldMk cId="398108944" sldId="347"/>
            <ac:picMk id="6" creationId="{0077148E-EC66-F02D-41DB-711345D2DEEF}"/>
          </ac:picMkLst>
        </pc:picChg>
        <pc:picChg chg="del">
          <ac:chgData name="Sander van Rijn" userId="S::s.vanrijn@esciencecenter.nl::92464e29-e140-4223-a116-da4b916ed703" providerId="AD" clId="Web-{617CB104-4ADA-8B97-98F7-6F297B6B960F}" dt="2024-11-26T00:39:22.730" v="206"/>
          <ac:picMkLst>
            <pc:docMk/>
            <pc:sldMk cId="398108944" sldId="347"/>
            <ac:picMk id="6" creationId="{AF8EB642-2378-C697-A871-DA23ABCB9B77}"/>
          </ac:picMkLst>
        </pc:picChg>
        <pc:picChg chg="add mod">
          <ac:chgData name="Sander van Rijn" userId="S::s.vanrijn@esciencecenter.nl::92464e29-e140-4223-a116-da4b916ed703" providerId="AD" clId="Web-{617CB104-4ADA-8B97-98F7-6F297B6B960F}" dt="2024-11-26T12:36:41.002" v="383" actId="14100"/>
          <ac:picMkLst>
            <pc:docMk/>
            <pc:sldMk cId="398108944" sldId="347"/>
            <ac:picMk id="7" creationId="{266BC30C-1493-E678-D359-886F2DF27860}"/>
          </ac:picMkLst>
        </pc:picChg>
        <pc:picChg chg="add del mod">
          <ac:chgData name="Sander van Rijn" userId="S::s.vanrijn@esciencecenter.nl::92464e29-e140-4223-a116-da4b916ed703" providerId="AD" clId="Web-{617CB104-4ADA-8B97-98F7-6F297B6B960F}" dt="2024-11-26T00:47:03.013" v="216"/>
          <ac:picMkLst>
            <pc:docMk/>
            <pc:sldMk cId="398108944" sldId="347"/>
            <ac:picMk id="7" creationId="{9B7379CD-CAF0-65E0-CE68-DE2877A897E5}"/>
          </ac:picMkLst>
        </pc:picChg>
        <pc:picChg chg="add del mod modCrop">
          <ac:chgData name="Sander van Rijn" userId="S::s.vanrijn@esciencecenter.nl::92464e29-e140-4223-a116-da4b916ed703" providerId="AD" clId="Web-{617CB104-4ADA-8B97-98F7-6F297B6B960F}" dt="2024-11-26T00:52:47.721" v="273"/>
          <ac:picMkLst>
            <pc:docMk/>
            <pc:sldMk cId="398108944" sldId="347"/>
            <ac:picMk id="8" creationId="{63F40F9F-C4E1-4958-4D73-B1932A24101E}"/>
          </ac:picMkLst>
        </pc:picChg>
        <pc:picChg chg="add del mod modCrop">
          <ac:chgData name="Sander van Rijn" userId="S::s.vanrijn@esciencecenter.nl::92464e29-e140-4223-a116-da4b916ed703" providerId="AD" clId="Web-{617CB104-4ADA-8B97-98F7-6F297B6B960F}" dt="2024-11-26T12:28:25.686" v="300"/>
          <ac:picMkLst>
            <pc:docMk/>
            <pc:sldMk cId="398108944" sldId="347"/>
            <ac:picMk id="9" creationId="{6FAAF4EB-D38D-28FA-87C4-FFF3DD90111B}"/>
          </ac:picMkLst>
        </pc:picChg>
        <pc:picChg chg="add del mod modCrop">
          <ac:chgData name="Sander van Rijn" userId="S::s.vanrijn@esciencecenter.nl::92464e29-e140-4223-a116-da4b916ed703" providerId="AD" clId="Web-{617CB104-4ADA-8B97-98F7-6F297B6B960F}" dt="2024-11-26T00:49:02.626" v="240"/>
          <ac:picMkLst>
            <pc:docMk/>
            <pc:sldMk cId="398108944" sldId="347"/>
            <ac:picMk id="10" creationId="{88233780-85B0-0725-30B0-C3094154BE14}"/>
          </ac:picMkLst>
        </pc:picChg>
        <pc:picChg chg="add del mod modCrop">
          <ac:chgData name="Sander van Rijn" userId="S::s.vanrijn@esciencecenter.nl::92464e29-e140-4223-a116-da4b916ed703" providerId="AD" clId="Web-{617CB104-4ADA-8B97-98F7-6F297B6B960F}" dt="2024-11-26T12:28:27.592" v="301"/>
          <ac:picMkLst>
            <pc:docMk/>
            <pc:sldMk cId="398108944" sldId="347"/>
            <ac:picMk id="11" creationId="{DE48EC99-5213-CEF8-F5E0-C2D8DDAAB447}"/>
          </ac:picMkLst>
        </pc:picChg>
        <pc:picChg chg="add del mod ord modCrop">
          <ac:chgData name="Sander van Rijn" userId="S::s.vanrijn@esciencecenter.nl::92464e29-e140-4223-a116-da4b916ed703" providerId="AD" clId="Web-{617CB104-4ADA-8B97-98F7-6F297B6B960F}" dt="2024-11-26T12:28:30.170" v="302"/>
          <ac:picMkLst>
            <pc:docMk/>
            <pc:sldMk cId="398108944" sldId="347"/>
            <ac:picMk id="12" creationId="{351B89C2-BC1B-87C3-E677-1C594D7A429C}"/>
          </ac:picMkLst>
        </pc:picChg>
      </pc:sldChg>
      <pc:sldChg chg="addSp delSp modSp add del replId">
        <pc:chgData name="Sander van Rijn" userId="S::s.vanrijn@esciencecenter.nl::92464e29-e140-4223-a116-da4b916ed703" providerId="AD" clId="Web-{617CB104-4ADA-8B97-98F7-6F297B6B960F}" dt="2024-11-26T12:32:00.388" v="352"/>
        <pc:sldMkLst>
          <pc:docMk/>
          <pc:sldMk cId="593856713" sldId="348"/>
        </pc:sldMkLst>
        <pc:picChg chg="del">
          <ac:chgData name="Sander van Rijn" userId="S::s.vanrijn@esciencecenter.nl::92464e29-e140-4223-a116-da4b916ed703" providerId="AD" clId="Web-{617CB104-4ADA-8B97-98F7-6F297B6B960F}" dt="2024-11-26T12:30:51.868" v="337"/>
          <ac:picMkLst>
            <pc:docMk/>
            <pc:sldMk cId="593856713" sldId="348"/>
            <ac:picMk id="4" creationId="{E2FCD4ED-1240-69C6-AA6B-C4DFF79F77D4}"/>
          </ac:picMkLst>
        </pc:picChg>
        <pc:picChg chg="del">
          <ac:chgData name="Sander van Rijn" userId="S::s.vanrijn@esciencecenter.nl::92464e29-e140-4223-a116-da4b916ed703" providerId="AD" clId="Web-{617CB104-4ADA-8B97-98F7-6F297B6B960F}" dt="2024-11-26T12:31:26.652" v="346"/>
          <ac:picMkLst>
            <pc:docMk/>
            <pc:sldMk cId="593856713" sldId="348"/>
            <ac:picMk id="5" creationId="{1727B86A-226D-BC5B-3DC7-0435511A41A8}"/>
          </ac:picMkLst>
        </pc:picChg>
        <pc:picChg chg="add mod modCrop">
          <ac:chgData name="Sander van Rijn" userId="S::s.vanrijn@esciencecenter.nl::92464e29-e140-4223-a116-da4b916ed703" providerId="AD" clId="Web-{617CB104-4ADA-8B97-98F7-6F297B6B960F}" dt="2024-11-26T12:31:24.558" v="345"/>
          <ac:picMkLst>
            <pc:docMk/>
            <pc:sldMk cId="593856713" sldId="348"/>
            <ac:picMk id="6" creationId="{08CDABD3-3C56-CB6D-B97B-66D30CD910D3}"/>
          </ac:picMkLst>
        </pc:picChg>
        <pc:picChg chg="add del mod">
          <ac:chgData name="Sander van Rijn" userId="S::s.vanrijn@esciencecenter.nl::92464e29-e140-4223-a116-da4b916ed703" providerId="AD" clId="Web-{617CB104-4ADA-8B97-98F7-6F297B6B960F}" dt="2024-11-26T12:31:28.011" v="347"/>
          <ac:picMkLst>
            <pc:docMk/>
            <pc:sldMk cId="593856713" sldId="348"/>
            <ac:picMk id="7" creationId="{0BA962EA-9FE9-04E7-5953-C893325A00C8}"/>
          </ac:picMkLst>
        </pc:picChg>
      </pc:sldChg>
      <pc:sldChg chg="delSp add del replId">
        <pc:chgData name="Sander van Rijn" userId="S::s.vanrijn@esciencecenter.nl::92464e29-e140-4223-a116-da4b916ed703" providerId="AD" clId="Web-{617CB104-4ADA-8B97-98F7-6F297B6B960F}" dt="2024-11-26T12:34:52.494" v="376"/>
        <pc:sldMkLst>
          <pc:docMk/>
          <pc:sldMk cId="2869965384" sldId="348"/>
        </pc:sldMkLst>
        <pc:picChg chg="del">
          <ac:chgData name="Sander van Rijn" userId="S::s.vanrijn@esciencecenter.nl::92464e29-e140-4223-a116-da4b916ed703" providerId="AD" clId="Web-{617CB104-4ADA-8B97-98F7-6F297B6B960F}" dt="2024-11-26T12:34:48.119" v="374"/>
          <ac:picMkLst>
            <pc:docMk/>
            <pc:sldMk cId="2869965384" sldId="348"/>
            <ac:picMk id="4" creationId="{E2FCD4ED-1240-69C6-AA6B-C4DFF79F77D4}"/>
          </ac:picMkLst>
        </pc:picChg>
        <pc:picChg chg="del">
          <ac:chgData name="Sander van Rijn" userId="S::s.vanrijn@esciencecenter.nl::92464e29-e140-4223-a116-da4b916ed703" providerId="AD" clId="Web-{617CB104-4ADA-8B97-98F7-6F297B6B960F}" dt="2024-11-26T12:34:46.853" v="373"/>
          <ac:picMkLst>
            <pc:docMk/>
            <pc:sldMk cId="2869965384" sldId="348"/>
            <ac:picMk id="6" creationId="{0077148E-EC66-F02D-41DB-711345D2DEEF}"/>
          </ac:picMkLst>
        </pc:picChg>
      </pc:sldChg>
      <pc:sldChg chg="addSp delSp modSp add replId">
        <pc:chgData name="Sander van Rijn" userId="S::s.vanrijn@esciencecenter.nl::92464e29-e140-4223-a116-da4b916ed703" providerId="AD" clId="Web-{617CB104-4ADA-8B97-98F7-6F297B6B960F}" dt="2024-11-26T12:37:19.114" v="390" actId="1076"/>
        <pc:sldMkLst>
          <pc:docMk/>
          <pc:sldMk cId="3179408700" sldId="348"/>
        </pc:sldMkLst>
        <pc:picChg chg="add mod">
          <ac:chgData name="Sander van Rijn" userId="S::s.vanrijn@esciencecenter.nl::92464e29-e140-4223-a116-da4b916ed703" providerId="AD" clId="Web-{617CB104-4ADA-8B97-98F7-6F297B6B960F}" dt="2024-11-26T12:37:19.114" v="390" actId="1076"/>
          <ac:picMkLst>
            <pc:docMk/>
            <pc:sldMk cId="3179408700" sldId="348"/>
            <ac:picMk id="4" creationId="{7C57E76A-C91F-30A8-5083-BAD24790570A}"/>
          </ac:picMkLst>
        </pc:picChg>
        <pc:picChg chg="del">
          <ac:chgData name="Sander van Rijn" userId="S::s.vanrijn@esciencecenter.nl::92464e29-e140-4223-a116-da4b916ed703" providerId="AD" clId="Web-{617CB104-4ADA-8B97-98F7-6F297B6B960F}" dt="2024-11-26T12:37:15.317" v="389"/>
          <ac:picMkLst>
            <pc:docMk/>
            <pc:sldMk cId="3179408700" sldId="348"/>
            <ac:picMk id="7" creationId="{266BC30C-1493-E678-D359-886F2DF27860}"/>
          </ac:picMkLst>
        </pc:picChg>
      </pc:sldChg>
      <pc:sldChg chg="addSp modSp add replId">
        <pc:chgData name="Sander van Rijn" userId="S::s.vanrijn@esciencecenter.nl::92464e29-e140-4223-a116-da4b916ed703" providerId="AD" clId="Web-{617CB104-4ADA-8B97-98F7-6F297B6B960F}" dt="2024-11-26T12:37:53.367" v="394" actId="14100"/>
        <pc:sldMkLst>
          <pc:docMk/>
          <pc:sldMk cId="2203331244" sldId="349"/>
        </pc:sldMkLst>
        <pc:picChg chg="add mod">
          <ac:chgData name="Sander van Rijn" userId="S::s.vanrijn@esciencecenter.nl::92464e29-e140-4223-a116-da4b916ed703" providerId="AD" clId="Web-{617CB104-4ADA-8B97-98F7-6F297B6B960F}" dt="2024-11-26T12:37:53.367" v="394" actId="14100"/>
          <ac:picMkLst>
            <pc:docMk/>
            <pc:sldMk cId="2203331244" sldId="349"/>
            <ac:picMk id="5" creationId="{77EC2909-CB2B-9B4A-CA6D-F67769F79932}"/>
          </ac:picMkLst>
        </pc:picChg>
      </pc:sldChg>
      <pc:sldChg chg="delSp add del replId">
        <pc:chgData name="Sander van Rijn" userId="S::s.vanrijn@esciencecenter.nl::92464e29-e140-4223-a116-da4b916ed703" providerId="AD" clId="Web-{617CB104-4ADA-8B97-98F7-6F297B6B960F}" dt="2024-11-26T12:31:54.544" v="351"/>
        <pc:sldMkLst>
          <pc:docMk/>
          <pc:sldMk cId="3841270052" sldId="349"/>
        </pc:sldMkLst>
        <pc:picChg chg="del">
          <ac:chgData name="Sander van Rijn" userId="S::s.vanrijn@esciencecenter.nl::92464e29-e140-4223-a116-da4b916ed703" providerId="AD" clId="Web-{617CB104-4ADA-8B97-98F7-6F297B6B960F}" dt="2024-11-26T12:31:50.075" v="349"/>
          <ac:picMkLst>
            <pc:docMk/>
            <pc:sldMk cId="3841270052" sldId="349"/>
            <ac:picMk id="4" creationId="{E2FCD4ED-1240-69C6-AA6B-C4DFF79F77D4}"/>
          </ac:picMkLst>
        </pc:picChg>
        <pc:picChg chg="del">
          <ac:chgData name="Sander van Rijn" userId="S::s.vanrijn@esciencecenter.nl::92464e29-e140-4223-a116-da4b916ed703" providerId="AD" clId="Web-{617CB104-4ADA-8B97-98F7-6F297B6B960F}" dt="2024-11-26T12:30:48.102" v="336"/>
          <ac:picMkLst>
            <pc:docMk/>
            <pc:sldMk cId="3841270052" sldId="349"/>
            <ac:picMk id="5" creationId="{1727B86A-226D-BC5B-3DC7-0435511A41A8}"/>
          </ac:picMkLst>
        </pc:picChg>
      </pc:sldChg>
      <pc:sldChg chg="addSp delSp modSp add replId">
        <pc:chgData name="Sander van Rijn" userId="S::s.vanrijn@esciencecenter.nl::92464e29-e140-4223-a116-da4b916ed703" providerId="AD" clId="Web-{617CB104-4ADA-8B97-98F7-6F297B6B960F}" dt="2024-11-26T12:38:44.386" v="399" actId="14100"/>
        <pc:sldMkLst>
          <pc:docMk/>
          <pc:sldMk cId="586659766" sldId="350"/>
        </pc:sldMkLst>
        <pc:picChg chg="del">
          <ac:chgData name="Sander van Rijn" userId="S::s.vanrijn@esciencecenter.nl::92464e29-e140-4223-a116-da4b916ed703" providerId="AD" clId="Web-{617CB104-4ADA-8B97-98F7-6F297B6B960F}" dt="2024-11-26T12:38:38.589" v="398"/>
          <ac:picMkLst>
            <pc:docMk/>
            <pc:sldMk cId="586659766" sldId="350"/>
            <ac:picMk id="5" creationId="{77EC2909-CB2B-9B4A-CA6D-F67769F79932}"/>
          </ac:picMkLst>
        </pc:picChg>
        <pc:picChg chg="add mod">
          <ac:chgData name="Sander van Rijn" userId="S::s.vanrijn@esciencecenter.nl::92464e29-e140-4223-a116-da4b916ed703" providerId="AD" clId="Web-{617CB104-4ADA-8B97-98F7-6F297B6B960F}" dt="2024-11-26T12:38:44.386" v="399" actId="14100"/>
          <ac:picMkLst>
            <pc:docMk/>
            <pc:sldMk cId="586659766" sldId="350"/>
            <ac:picMk id="6" creationId="{DAE125D6-1D08-F0B6-7AB7-3CCB487E0156}"/>
          </ac:picMkLst>
        </pc:picChg>
      </pc:sldChg>
      <pc:sldChg chg="delSp add del replId">
        <pc:chgData name="Sander van Rijn" userId="S::s.vanrijn@esciencecenter.nl::92464e29-e140-4223-a116-da4b916ed703" providerId="AD" clId="Web-{617CB104-4ADA-8B97-98F7-6F297B6B960F}" dt="2024-11-26T12:31:51.685" v="350"/>
        <pc:sldMkLst>
          <pc:docMk/>
          <pc:sldMk cId="1296379392" sldId="350"/>
        </pc:sldMkLst>
        <pc:picChg chg="del">
          <ac:chgData name="Sander van Rijn" userId="S::s.vanrijn@esciencecenter.nl::92464e29-e140-4223-a116-da4b916ed703" providerId="AD" clId="Web-{617CB104-4ADA-8B97-98F7-6F297B6B960F}" dt="2024-11-26T12:30:44.711" v="335"/>
          <ac:picMkLst>
            <pc:docMk/>
            <pc:sldMk cId="1296379392" sldId="350"/>
            <ac:picMk id="5" creationId="{1727B86A-226D-BC5B-3DC7-0435511A41A8}"/>
          </ac:picMkLst>
        </pc:picChg>
      </pc:sldChg>
    </pc:docChg>
  </pc:docChgLst>
  <pc:docChgLst>
    <pc:chgData name="Carsten Schnober" userId="e0f39250-4361-49e7-a09f-558055d7c57b" providerId="ADAL" clId="{E82320B7-58B3-204B-982A-A308E30B03A3}"/>
    <pc:docChg chg="undo redo custSel addSld delSld modSld">
      <pc:chgData name="Carsten Schnober" userId="e0f39250-4361-49e7-a09f-558055d7c57b" providerId="ADAL" clId="{E82320B7-58B3-204B-982A-A308E30B03A3}" dt="2024-11-26T10:46:47.558" v="333" actId="20577"/>
      <pc:docMkLst>
        <pc:docMk/>
      </pc:docMkLst>
      <pc:sldChg chg="modSp add mod">
        <pc:chgData name="Carsten Schnober" userId="e0f39250-4361-49e7-a09f-558055d7c57b" providerId="ADAL" clId="{E82320B7-58B3-204B-982A-A308E30B03A3}" dt="2024-11-07T12:26:57.602" v="280" actId="207"/>
        <pc:sldMkLst>
          <pc:docMk/>
          <pc:sldMk cId="1761737027" sldId="265"/>
        </pc:sldMkLst>
        <pc:spChg chg="mod">
          <ac:chgData name="Carsten Schnober" userId="e0f39250-4361-49e7-a09f-558055d7c57b" providerId="ADAL" clId="{E82320B7-58B3-204B-982A-A308E30B03A3}" dt="2024-11-07T12:26:57.602" v="280" actId="207"/>
          <ac:spMkLst>
            <pc:docMk/>
            <pc:sldMk cId="1761737027" sldId="265"/>
            <ac:spMk id="2" creationId="{8C0F3498-8E31-5442-92DB-C15CD7FA948D}"/>
          </ac:spMkLst>
        </pc:spChg>
      </pc:sldChg>
      <pc:sldChg chg="modSp modAnim modNotesTx">
        <pc:chgData name="Carsten Schnober" userId="e0f39250-4361-49e7-a09f-558055d7c57b" providerId="ADAL" clId="{E82320B7-58B3-204B-982A-A308E30B03A3}" dt="2024-11-25T14:28:07.590" v="285" actId="6549"/>
        <pc:sldMkLst>
          <pc:docMk/>
          <pc:sldMk cId="0" sldId="282"/>
        </pc:sldMkLst>
        <pc:spChg chg="mod">
          <ac:chgData name="Carsten Schnober" userId="e0f39250-4361-49e7-a09f-558055d7c57b" providerId="ADAL" clId="{E82320B7-58B3-204B-982A-A308E30B03A3}" dt="2024-11-07T10:08:52.669" v="219" actId="6549"/>
          <ac:spMkLst>
            <pc:docMk/>
            <pc:sldMk cId="0" sldId="282"/>
            <ac:spMk id="304" creationId="{00000000-0000-0000-0000-000000000000}"/>
          </ac:spMkLst>
        </pc:spChg>
      </pc:sldChg>
      <pc:sldChg chg="modSp modAnim">
        <pc:chgData name="Carsten Schnober" userId="e0f39250-4361-49e7-a09f-558055d7c57b" providerId="ADAL" clId="{E82320B7-58B3-204B-982A-A308E30B03A3}" dt="2024-11-26T10:46:47.558" v="333" actId="20577"/>
        <pc:sldMkLst>
          <pc:docMk/>
          <pc:sldMk cId="1473648740" sldId="314"/>
        </pc:sldMkLst>
        <pc:spChg chg="mod">
          <ac:chgData name="Carsten Schnober" userId="e0f39250-4361-49e7-a09f-558055d7c57b" providerId="ADAL" clId="{E82320B7-58B3-204B-982A-A308E30B03A3}" dt="2024-11-26T10:46:47.558" v="333" actId="20577"/>
          <ac:spMkLst>
            <pc:docMk/>
            <pc:sldMk cId="1473648740" sldId="314"/>
            <ac:spMk id="3" creationId="{35147EBF-4A2A-51F1-A98B-E3C38E39F0B8}"/>
          </ac:spMkLst>
        </pc:spChg>
      </pc:sldChg>
      <pc:sldChg chg="modSp mod modAnim modNotesTx">
        <pc:chgData name="Carsten Schnober" userId="e0f39250-4361-49e7-a09f-558055d7c57b" providerId="ADAL" clId="{E82320B7-58B3-204B-982A-A308E30B03A3}" dt="2024-11-07T10:33:01.096" v="260"/>
        <pc:sldMkLst>
          <pc:docMk/>
          <pc:sldMk cId="1997036872" sldId="315"/>
        </pc:sldMkLst>
        <pc:spChg chg="mod">
          <ac:chgData name="Carsten Schnober" userId="e0f39250-4361-49e7-a09f-558055d7c57b" providerId="ADAL" clId="{E82320B7-58B3-204B-982A-A308E30B03A3}" dt="2024-11-07T10:32:52.178" v="259" actId="6549"/>
          <ac:spMkLst>
            <pc:docMk/>
            <pc:sldMk cId="1997036872" sldId="315"/>
            <ac:spMk id="3" creationId="{DBA8EAF1-997D-6A2C-78E8-663451B0BD65}"/>
          </ac:spMkLst>
        </pc:spChg>
      </pc:sldChg>
      <pc:sldChg chg="modAnim modNotesTx">
        <pc:chgData name="Carsten Schnober" userId="e0f39250-4361-49e7-a09f-558055d7c57b" providerId="ADAL" clId="{E82320B7-58B3-204B-982A-A308E30B03A3}" dt="2024-11-07T10:23:38.090" v="222" actId="20577"/>
        <pc:sldMkLst>
          <pc:docMk/>
          <pc:sldMk cId="3402723212" sldId="316"/>
        </pc:sldMkLst>
      </pc:sldChg>
      <pc:sldChg chg="modNotesTx">
        <pc:chgData name="Carsten Schnober" userId="e0f39250-4361-49e7-a09f-558055d7c57b" providerId="ADAL" clId="{E82320B7-58B3-204B-982A-A308E30B03A3}" dt="2024-11-07T10:25:05.582" v="227" actId="20577"/>
        <pc:sldMkLst>
          <pc:docMk/>
          <pc:sldMk cId="4051546863" sldId="317"/>
        </pc:sldMkLst>
      </pc:sldChg>
      <pc:sldChg chg="mod modShow">
        <pc:chgData name="Carsten Schnober" userId="e0f39250-4361-49e7-a09f-558055d7c57b" providerId="ADAL" clId="{E82320B7-58B3-204B-982A-A308E30B03A3}" dt="2024-11-19T12:50:46.353" v="284" actId="729"/>
        <pc:sldMkLst>
          <pc:docMk/>
          <pc:sldMk cId="1492010591" sldId="318"/>
        </pc:sldMkLst>
      </pc:sldChg>
      <pc:sldChg chg="mod modShow">
        <pc:chgData name="Carsten Schnober" userId="e0f39250-4361-49e7-a09f-558055d7c57b" providerId="ADAL" clId="{E82320B7-58B3-204B-982A-A308E30B03A3}" dt="2024-11-19T12:50:46.353" v="284" actId="729"/>
        <pc:sldMkLst>
          <pc:docMk/>
          <pc:sldMk cId="2457268967" sldId="319"/>
        </pc:sldMkLst>
      </pc:sldChg>
      <pc:sldChg chg="mod modShow">
        <pc:chgData name="Carsten Schnober" userId="e0f39250-4361-49e7-a09f-558055d7c57b" providerId="ADAL" clId="{E82320B7-58B3-204B-982A-A308E30B03A3}" dt="2024-11-19T12:50:46.353" v="284" actId="729"/>
        <pc:sldMkLst>
          <pc:docMk/>
          <pc:sldMk cId="3682721190" sldId="320"/>
        </pc:sldMkLst>
      </pc:sldChg>
      <pc:sldChg chg="mod modShow">
        <pc:chgData name="Carsten Schnober" userId="e0f39250-4361-49e7-a09f-558055d7c57b" providerId="ADAL" clId="{E82320B7-58B3-204B-982A-A308E30B03A3}" dt="2024-11-19T12:50:46.353" v="284" actId="729"/>
        <pc:sldMkLst>
          <pc:docMk/>
          <pc:sldMk cId="4214066115" sldId="321"/>
        </pc:sldMkLst>
      </pc:sldChg>
      <pc:sldChg chg="modSp mod modNotesTx">
        <pc:chgData name="Carsten Schnober" userId="e0f39250-4361-49e7-a09f-558055d7c57b" providerId="ADAL" clId="{E82320B7-58B3-204B-982A-A308E30B03A3}" dt="2024-11-13T08:35:25.649" v="283" actId="20577"/>
        <pc:sldMkLst>
          <pc:docMk/>
          <pc:sldMk cId="2621886511" sldId="337"/>
        </pc:sldMkLst>
        <pc:spChg chg="mod">
          <ac:chgData name="Carsten Schnober" userId="e0f39250-4361-49e7-a09f-558055d7c57b" providerId="ADAL" clId="{E82320B7-58B3-204B-982A-A308E30B03A3}" dt="2024-11-13T08:35:18.948" v="282" actId="20577"/>
          <ac:spMkLst>
            <pc:docMk/>
            <pc:sldMk cId="2621886511" sldId="337"/>
            <ac:spMk id="3" creationId="{77143E96-0BF2-3241-979F-7BC1C8DAB3D1}"/>
          </ac:spMkLst>
        </pc:spChg>
      </pc:sldChg>
      <pc:sldChg chg="modSp add del mod">
        <pc:chgData name="Carsten Schnober" userId="e0f39250-4361-49e7-a09f-558055d7c57b" providerId="ADAL" clId="{E82320B7-58B3-204B-982A-A308E30B03A3}" dt="2024-11-07T12:26:24.763" v="277" actId="207"/>
        <pc:sldMkLst>
          <pc:docMk/>
          <pc:sldMk cId="1652771862" sldId="338"/>
        </pc:sldMkLst>
        <pc:spChg chg="mod">
          <ac:chgData name="Carsten Schnober" userId="e0f39250-4361-49e7-a09f-558055d7c57b" providerId="ADAL" clId="{E82320B7-58B3-204B-982A-A308E30B03A3}" dt="2024-11-07T12:26:24.763" v="277" actId="207"/>
          <ac:spMkLst>
            <pc:docMk/>
            <pc:sldMk cId="1652771862" sldId="338"/>
            <ac:spMk id="2" creationId="{8C0F3498-8E31-5442-92DB-C15CD7FA948D}"/>
          </ac:spMkLst>
        </pc:spChg>
      </pc:sldChg>
    </pc:docChg>
  </pc:docChgLst>
  <pc:docChgLst>
    <pc:chgData name="Sander van Rijn" userId="S::s.vanrijn@esciencecenter.nl::92464e29-e140-4223-a116-da4b916ed703" providerId="AD" clId="Web-{50B5F467-EE78-D79B-BDAA-D049F0C6677E}"/>
    <pc:docChg chg="modSld">
      <pc:chgData name="Sander van Rijn" userId="S::s.vanrijn@esciencecenter.nl::92464e29-e140-4223-a116-da4b916ed703" providerId="AD" clId="Web-{50B5F467-EE78-D79B-BDAA-D049F0C6677E}" dt="2024-11-26T14:39:43.166" v="833"/>
      <pc:docMkLst>
        <pc:docMk/>
      </pc:docMkLst>
      <pc:sldChg chg="delAnim modAnim modNotes">
        <pc:chgData name="Sander van Rijn" userId="S::s.vanrijn@esciencecenter.nl::92464e29-e140-4223-a116-da4b916ed703" providerId="AD" clId="Web-{50B5F467-EE78-D79B-BDAA-D049F0C6677E}" dt="2024-11-26T14:39:43.166" v="833"/>
        <pc:sldMkLst>
          <pc:docMk/>
          <pc:sldMk cId="3422252972" sldId="297"/>
        </pc:sldMkLst>
      </pc:sldChg>
    </pc:docChg>
  </pc:docChgLst>
  <pc:docChgLst>
    <pc:chgData name="Sander van Rijn" userId="S::s.vanrijn@esciencecenter.nl::92464e29-e140-4223-a116-da4b916ed703" providerId="AD" clId="Web-{6479B45B-D5BD-0EEC-03BE-20B16A9FBD07}"/>
    <pc:docChg chg="delSld modSld sldOrd">
      <pc:chgData name="Sander van Rijn" userId="S::s.vanrijn@esciencecenter.nl::92464e29-e140-4223-a116-da4b916ed703" providerId="AD" clId="Web-{6479B45B-D5BD-0EEC-03BE-20B16A9FBD07}" dt="2024-11-27T11:01:48.762" v="3501"/>
      <pc:docMkLst>
        <pc:docMk/>
      </pc:docMkLst>
      <pc:sldChg chg="modNotes">
        <pc:chgData name="Sander van Rijn" userId="S::s.vanrijn@esciencecenter.nl::92464e29-e140-4223-a116-da4b916ed703" providerId="AD" clId="Web-{6479B45B-D5BD-0EEC-03BE-20B16A9FBD07}" dt="2024-11-27T08:33:06.605" v="1"/>
        <pc:sldMkLst>
          <pc:docMk/>
          <pc:sldMk cId="3422252972" sldId="297"/>
        </pc:sldMkLst>
      </pc:sldChg>
      <pc:sldChg chg="ord">
        <pc:chgData name="Sander van Rijn" userId="S::s.vanrijn@esciencecenter.nl::92464e29-e140-4223-a116-da4b916ed703" providerId="AD" clId="Web-{6479B45B-D5BD-0EEC-03BE-20B16A9FBD07}" dt="2024-11-27T08:33:21.934" v="3"/>
        <pc:sldMkLst>
          <pc:docMk/>
          <pc:sldMk cId="1519050633" sldId="298"/>
        </pc:sldMkLst>
      </pc:sldChg>
      <pc:sldChg chg="ord">
        <pc:chgData name="Sander van Rijn" userId="S::s.vanrijn@esciencecenter.nl::92464e29-e140-4223-a116-da4b916ed703" providerId="AD" clId="Web-{6479B45B-D5BD-0EEC-03BE-20B16A9FBD07}" dt="2024-11-27T08:33:21.919" v="2"/>
        <pc:sldMkLst>
          <pc:docMk/>
          <pc:sldMk cId="1143856746" sldId="300"/>
        </pc:sldMkLst>
      </pc:sldChg>
      <pc:sldChg chg="del">
        <pc:chgData name="Sander van Rijn" userId="S::s.vanrijn@esciencecenter.nl::92464e29-e140-4223-a116-da4b916ed703" providerId="AD" clId="Web-{6479B45B-D5BD-0EEC-03BE-20B16A9FBD07}" dt="2024-11-27T10:52:51.020" v="2595"/>
        <pc:sldMkLst>
          <pc:docMk/>
          <pc:sldMk cId="1404447418" sldId="306"/>
        </pc:sldMkLst>
      </pc:sldChg>
      <pc:sldChg chg="modNotes">
        <pc:chgData name="Sander van Rijn" userId="S::s.vanrijn@esciencecenter.nl::92464e29-e140-4223-a116-da4b916ed703" providerId="AD" clId="Web-{6479B45B-D5BD-0EEC-03BE-20B16A9FBD07}" dt="2024-11-27T08:39:10.245" v="121"/>
        <pc:sldMkLst>
          <pc:docMk/>
          <pc:sldMk cId="3534330132" sldId="346"/>
        </pc:sldMkLst>
      </pc:sldChg>
      <pc:sldChg chg="modNotes">
        <pc:chgData name="Sander van Rijn" userId="S::s.vanrijn@esciencecenter.nl::92464e29-e140-4223-a116-da4b916ed703" providerId="AD" clId="Web-{6479B45B-D5BD-0EEC-03BE-20B16A9FBD07}" dt="2024-11-27T08:43:24.817" v="767"/>
        <pc:sldMkLst>
          <pc:docMk/>
          <pc:sldMk cId="398108944" sldId="347"/>
        </pc:sldMkLst>
      </pc:sldChg>
      <pc:sldChg chg="modNotes">
        <pc:chgData name="Sander van Rijn" userId="S::s.vanrijn@esciencecenter.nl::92464e29-e140-4223-a116-da4b916ed703" providerId="AD" clId="Web-{6479B45B-D5BD-0EEC-03BE-20B16A9FBD07}" dt="2024-11-27T10:49:05.629" v="2205"/>
        <pc:sldMkLst>
          <pc:docMk/>
          <pc:sldMk cId="3179408700" sldId="348"/>
        </pc:sldMkLst>
      </pc:sldChg>
      <pc:sldChg chg="modNotes">
        <pc:chgData name="Sander van Rijn" userId="S::s.vanrijn@esciencecenter.nl::92464e29-e140-4223-a116-da4b916ed703" providerId="AD" clId="Web-{6479B45B-D5BD-0EEC-03BE-20B16A9FBD07}" dt="2024-11-27T10:50:38.870" v="2360"/>
        <pc:sldMkLst>
          <pc:docMk/>
          <pc:sldMk cId="2203331244" sldId="349"/>
        </pc:sldMkLst>
      </pc:sldChg>
      <pc:sldChg chg="modNotes">
        <pc:chgData name="Sander van Rijn" userId="S::s.vanrijn@esciencecenter.nl::92464e29-e140-4223-a116-da4b916ed703" providerId="AD" clId="Web-{6479B45B-D5BD-0EEC-03BE-20B16A9FBD07}" dt="2024-11-27T11:01:48.762" v="3501"/>
        <pc:sldMkLst>
          <pc:docMk/>
          <pc:sldMk cId="586659766" sldId="350"/>
        </pc:sldMkLst>
      </pc:sldChg>
    </pc:docChg>
  </pc:docChgLst>
  <pc:docChgLst>
    <pc:chgData name="Claire Donnelly" userId="f2d1f046-bc57-47af-a5e2-2a3a171126e3" providerId="ADAL" clId="{A1934C46-0F0E-214B-88EF-30CD11C10517}"/>
    <pc:docChg chg="undo custSel addSld modSld">
      <pc:chgData name="Claire Donnelly" userId="f2d1f046-bc57-47af-a5e2-2a3a171126e3" providerId="ADAL" clId="{A1934C46-0F0E-214B-88EF-30CD11C10517}" dt="2024-11-24T21:41:24.498" v="350" actId="20577"/>
      <pc:docMkLst>
        <pc:docMk/>
      </pc:docMkLst>
      <pc:sldChg chg="modSp mod modNotesTx">
        <pc:chgData name="Claire Donnelly" userId="f2d1f046-bc57-47af-a5e2-2a3a171126e3" providerId="ADAL" clId="{A1934C46-0F0E-214B-88EF-30CD11C10517}" dt="2024-11-24T19:09:48.690" v="283" actId="20577"/>
        <pc:sldMkLst>
          <pc:docMk/>
          <pc:sldMk cId="0" sldId="280"/>
        </pc:sldMkLst>
        <pc:spChg chg="mod">
          <ac:chgData name="Claire Donnelly" userId="f2d1f046-bc57-47af-a5e2-2a3a171126e3" providerId="ADAL" clId="{A1934C46-0F0E-214B-88EF-30CD11C10517}" dt="2024-11-24T19:09:48.690" v="283" actId="20577"/>
          <ac:spMkLst>
            <pc:docMk/>
            <pc:sldMk cId="0" sldId="280"/>
            <ac:spMk id="289" creationId="{00000000-0000-0000-0000-000000000000}"/>
          </ac:spMkLst>
        </pc:spChg>
      </pc:sldChg>
      <pc:sldChg chg="modNotesTx">
        <pc:chgData name="Claire Donnelly" userId="f2d1f046-bc57-47af-a5e2-2a3a171126e3" providerId="ADAL" clId="{A1934C46-0F0E-214B-88EF-30CD11C10517}" dt="2024-11-11T15:19:20.471" v="142" actId="20577"/>
        <pc:sldMkLst>
          <pc:docMk/>
          <pc:sldMk cId="3422252972" sldId="297"/>
        </pc:sldMkLst>
      </pc:sldChg>
      <pc:sldChg chg="modNotesTx">
        <pc:chgData name="Claire Donnelly" userId="f2d1f046-bc57-47af-a5e2-2a3a171126e3" providerId="ADAL" clId="{A1934C46-0F0E-214B-88EF-30CD11C10517}" dt="2024-11-11T15:20:29.178" v="144" actId="20577"/>
        <pc:sldMkLst>
          <pc:docMk/>
          <pc:sldMk cId="1143856746" sldId="300"/>
        </pc:sldMkLst>
      </pc:sldChg>
      <pc:sldChg chg="addSp delSp modSp mod modNotesTx">
        <pc:chgData name="Claire Donnelly" userId="f2d1f046-bc57-47af-a5e2-2a3a171126e3" providerId="ADAL" clId="{A1934C46-0F0E-214B-88EF-30CD11C10517}" dt="2024-11-24T20:28:42.586" v="341" actId="20577"/>
        <pc:sldMkLst>
          <pc:docMk/>
          <pc:sldMk cId="540260049" sldId="311"/>
        </pc:sldMkLst>
        <pc:spChg chg="mod">
          <ac:chgData name="Claire Donnelly" userId="f2d1f046-bc57-47af-a5e2-2a3a171126e3" providerId="ADAL" clId="{A1934C46-0F0E-214B-88EF-30CD11C10517}" dt="2024-11-24T20:25:07.918" v="302" actId="20577"/>
          <ac:spMkLst>
            <pc:docMk/>
            <pc:sldMk cId="540260049" sldId="311"/>
            <ac:spMk id="3" creationId="{068D7896-AC00-21B9-D469-EA825F8D5BAE}"/>
          </ac:spMkLst>
        </pc:spChg>
        <pc:picChg chg="add mod">
          <ac:chgData name="Claire Donnelly" userId="f2d1f046-bc57-47af-a5e2-2a3a171126e3" providerId="ADAL" clId="{A1934C46-0F0E-214B-88EF-30CD11C10517}" dt="2024-11-24T20:24:14.818" v="294" actId="1076"/>
          <ac:picMkLst>
            <pc:docMk/>
            <pc:sldMk cId="540260049" sldId="311"/>
            <ac:picMk id="1028" creationId="{26B4B54F-C905-9468-34B4-5633BC2CEAB4}"/>
          </ac:picMkLst>
        </pc:picChg>
        <pc:picChg chg="add mod">
          <ac:chgData name="Claire Donnelly" userId="f2d1f046-bc57-47af-a5e2-2a3a171126e3" providerId="ADAL" clId="{A1934C46-0F0E-214B-88EF-30CD11C10517}" dt="2024-11-24T20:24:56.007" v="300" actId="1076"/>
          <ac:picMkLst>
            <pc:docMk/>
            <pc:sldMk cId="540260049" sldId="311"/>
            <ac:picMk id="1030" creationId="{5D1469A6-67AC-4099-9BAF-E6AEFC7BBAA9}"/>
          </ac:picMkLst>
        </pc:picChg>
      </pc:sldChg>
      <pc:sldChg chg="modSp mod">
        <pc:chgData name="Claire Donnelly" userId="f2d1f046-bc57-47af-a5e2-2a3a171126e3" providerId="ADAL" clId="{A1934C46-0F0E-214B-88EF-30CD11C10517}" dt="2024-11-19T13:49:35.651" v="156" actId="1076"/>
        <pc:sldMkLst>
          <pc:docMk/>
          <pc:sldMk cId="376993229" sldId="313"/>
        </pc:sldMkLst>
        <pc:picChg chg="mod">
          <ac:chgData name="Claire Donnelly" userId="f2d1f046-bc57-47af-a5e2-2a3a171126e3" providerId="ADAL" clId="{A1934C46-0F0E-214B-88EF-30CD11C10517}" dt="2024-11-19T13:49:35.651" v="156" actId="1076"/>
          <ac:picMkLst>
            <pc:docMk/>
            <pc:sldMk cId="376993229" sldId="313"/>
            <ac:picMk id="5" creationId="{DDD760F2-1667-E4A5-E6CA-F966E3982723}"/>
          </ac:picMkLst>
        </pc:picChg>
      </pc:sldChg>
      <pc:sldChg chg="addSp delSp modSp mod">
        <pc:chgData name="Claire Donnelly" userId="f2d1f046-bc57-47af-a5e2-2a3a171126e3" providerId="ADAL" clId="{A1934C46-0F0E-214B-88EF-30CD11C10517}" dt="2024-11-11T15:31:21.457" v="154" actId="1076"/>
        <pc:sldMkLst>
          <pc:docMk/>
          <pc:sldMk cId="2515762770" sldId="328"/>
        </pc:sldMkLst>
        <pc:spChg chg="add del mod">
          <ac:chgData name="Claire Donnelly" userId="f2d1f046-bc57-47af-a5e2-2a3a171126e3" providerId="ADAL" clId="{A1934C46-0F0E-214B-88EF-30CD11C10517}" dt="2024-11-11T15:31:21.457" v="154" actId="1076"/>
          <ac:spMkLst>
            <pc:docMk/>
            <pc:sldMk cId="2515762770" sldId="328"/>
            <ac:spMk id="246" creationId="{00000000-0000-0000-0000-000000000000}"/>
          </ac:spMkLst>
        </pc:spChg>
      </pc:sldChg>
      <pc:sldChg chg="modSp new mod">
        <pc:chgData name="Claire Donnelly" userId="f2d1f046-bc57-47af-a5e2-2a3a171126e3" providerId="ADAL" clId="{A1934C46-0F0E-214B-88EF-30CD11C10517}" dt="2024-11-24T21:41:24.498" v="350" actId="20577"/>
        <pc:sldMkLst>
          <pc:docMk/>
          <pc:sldMk cId="4063501346" sldId="341"/>
        </pc:sldMkLst>
        <pc:spChg chg="mod">
          <ac:chgData name="Claire Donnelly" userId="f2d1f046-bc57-47af-a5e2-2a3a171126e3" providerId="ADAL" clId="{A1934C46-0F0E-214B-88EF-30CD11C10517}" dt="2024-11-24T21:41:24.498" v="350" actId="20577"/>
          <ac:spMkLst>
            <pc:docMk/>
            <pc:sldMk cId="4063501346" sldId="341"/>
            <ac:spMk id="2" creationId="{F0597317-1323-7B4B-3A61-A293D1B90712}"/>
          </ac:spMkLst>
        </pc:spChg>
      </pc:sldChg>
    </pc:docChg>
  </pc:docChgLst>
  <pc:docChgLst>
    <pc:chgData name="Sven van der Burg" userId="9c1d2a43-8f43-42c3-a150-992445d6e87f" providerId="ADAL" clId="{AB1D005A-0672-5E47-818E-FDE24CD55CFC}"/>
    <pc:docChg chg="undo custSel addSld modSld">
      <pc:chgData name="Sven van der Burg" userId="9c1d2a43-8f43-42c3-a150-992445d6e87f" providerId="ADAL" clId="{AB1D005A-0672-5E47-818E-FDE24CD55CFC}" dt="2024-11-25T10:42:10.583" v="256" actId="20577"/>
      <pc:docMkLst>
        <pc:docMk/>
      </pc:docMkLst>
      <pc:sldChg chg="modSp mod">
        <pc:chgData name="Sven van der Burg" userId="9c1d2a43-8f43-42c3-a150-992445d6e87f" providerId="ADAL" clId="{AB1D005A-0672-5E47-818E-FDE24CD55CFC}" dt="2024-11-25T08:29:34.929" v="167" actId="20577"/>
        <pc:sldMkLst>
          <pc:docMk/>
          <pc:sldMk cId="0" sldId="264"/>
        </pc:sldMkLst>
        <pc:spChg chg="mod">
          <ac:chgData name="Sven van der Burg" userId="9c1d2a43-8f43-42c3-a150-992445d6e87f" providerId="ADAL" clId="{AB1D005A-0672-5E47-818E-FDE24CD55CFC}" dt="2024-11-25T08:29:34.929" v="167" actId="20577"/>
          <ac:spMkLst>
            <pc:docMk/>
            <pc:sldMk cId="0" sldId="264"/>
            <ac:spMk id="170" creationId="{00000000-0000-0000-0000-000000000000}"/>
          </ac:spMkLst>
        </pc:spChg>
      </pc:sldChg>
      <pc:sldChg chg="modSp mod modAnim">
        <pc:chgData name="Sven van der Burg" userId="9c1d2a43-8f43-42c3-a150-992445d6e87f" providerId="ADAL" clId="{AB1D005A-0672-5E47-818E-FDE24CD55CFC}" dt="2024-11-25T07:22:40.309" v="107"/>
        <pc:sldMkLst>
          <pc:docMk/>
          <pc:sldMk cId="0" sldId="274"/>
        </pc:sldMkLst>
        <pc:spChg chg="mod">
          <ac:chgData name="Sven van der Burg" userId="9c1d2a43-8f43-42c3-a150-992445d6e87f" providerId="ADAL" clId="{AB1D005A-0672-5E47-818E-FDE24CD55CFC}" dt="2024-11-25T07:21:49.214" v="105" actId="20577"/>
          <ac:spMkLst>
            <pc:docMk/>
            <pc:sldMk cId="0" sldId="274"/>
            <ac:spMk id="252" creationId="{00000000-0000-0000-0000-000000000000}"/>
          </ac:spMkLst>
        </pc:spChg>
      </pc:sldChg>
      <pc:sldChg chg="modAnim">
        <pc:chgData name="Sven van der Burg" userId="9c1d2a43-8f43-42c3-a150-992445d6e87f" providerId="ADAL" clId="{AB1D005A-0672-5E47-818E-FDE24CD55CFC}" dt="2024-11-25T07:24:51.614" v="122"/>
        <pc:sldMkLst>
          <pc:docMk/>
          <pc:sldMk cId="0" sldId="276"/>
        </pc:sldMkLst>
      </pc:sldChg>
      <pc:sldChg chg="modSp mod">
        <pc:chgData name="Sven van der Burg" userId="9c1d2a43-8f43-42c3-a150-992445d6e87f" providerId="ADAL" clId="{AB1D005A-0672-5E47-818E-FDE24CD55CFC}" dt="2024-11-25T10:42:10.583" v="256" actId="20577"/>
        <pc:sldMkLst>
          <pc:docMk/>
          <pc:sldMk cId="360742593" sldId="290"/>
        </pc:sldMkLst>
        <pc:spChg chg="mod">
          <ac:chgData name="Sven van der Burg" userId="9c1d2a43-8f43-42c3-a150-992445d6e87f" providerId="ADAL" clId="{AB1D005A-0672-5E47-818E-FDE24CD55CFC}" dt="2024-11-25T10:42:10.583" v="256" actId="20577"/>
          <ac:spMkLst>
            <pc:docMk/>
            <pc:sldMk cId="360742593" sldId="290"/>
            <ac:spMk id="3" creationId="{3311A0EC-CF8F-56DC-38E0-D34E116BC36D}"/>
          </ac:spMkLst>
        </pc:spChg>
      </pc:sldChg>
      <pc:sldChg chg="modSp mod">
        <pc:chgData name="Sven van der Burg" userId="9c1d2a43-8f43-42c3-a150-992445d6e87f" providerId="ADAL" clId="{AB1D005A-0672-5E47-818E-FDE24CD55CFC}" dt="2024-11-25T07:23:26.597" v="117" actId="20577"/>
        <pc:sldMkLst>
          <pc:docMk/>
          <pc:sldMk cId="1906328872" sldId="339"/>
        </pc:sldMkLst>
        <pc:spChg chg="mod">
          <ac:chgData name="Sven van der Burg" userId="9c1d2a43-8f43-42c3-a150-992445d6e87f" providerId="ADAL" clId="{AB1D005A-0672-5E47-818E-FDE24CD55CFC}" dt="2024-11-25T07:23:26.597" v="117" actId="20577"/>
          <ac:spMkLst>
            <pc:docMk/>
            <pc:sldMk cId="1906328872" sldId="339"/>
            <ac:spMk id="3" creationId="{E9E5B7B0-C0B8-D616-98BD-B6E851585DEF}"/>
          </ac:spMkLst>
        </pc:spChg>
      </pc:sldChg>
      <pc:sldChg chg="addSp delSp modSp new mod">
        <pc:chgData name="Sven van der Burg" userId="9c1d2a43-8f43-42c3-a150-992445d6e87f" providerId="ADAL" clId="{AB1D005A-0672-5E47-818E-FDE24CD55CFC}" dt="2024-11-25T07:17:47.865" v="66"/>
        <pc:sldMkLst>
          <pc:docMk/>
          <pc:sldMk cId="513267520" sldId="342"/>
        </pc:sldMkLst>
        <pc:spChg chg="mod">
          <ac:chgData name="Sven van der Burg" userId="9c1d2a43-8f43-42c3-a150-992445d6e87f" providerId="ADAL" clId="{AB1D005A-0672-5E47-818E-FDE24CD55CFC}" dt="2024-11-25T07:06:10.376" v="26" actId="20577"/>
          <ac:spMkLst>
            <pc:docMk/>
            <pc:sldMk cId="513267520" sldId="342"/>
            <ac:spMk id="2" creationId="{D632FF24-9B60-0D42-9E81-9C4D4813DB81}"/>
          </ac:spMkLst>
        </pc:spChg>
        <pc:picChg chg="add mod">
          <ac:chgData name="Sven van der Burg" userId="9c1d2a43-8f43-42c3-a150-992445d6e87f" providerId="ADAL" clId="{AB1D005A-0672-5E47-818E-FDE24CD55CFC}" dt="2024-11-25T07:09:39.229" v="35" actId="1036"/>
          <ac:picMkLst>
            <pc:docMk/>
            <pc:sldMk cId="513267520" sldId="342"/>
            <ac:picMk id="1026" creationId="{7C5D99D3-7C77-B34F-8793-346F586D0D9D}"/>
          </ac:picMkLst>
        </pc:picChg>
      </pc:sldChg>
      <pc:sldChg chg="addSp modSp new mod">
        <pc:chgData name="Sven van der Burg" userId="9c1d2a43-8f43-42c3-a150-992445d6e87f" providerId="ADAL" clId="{AB1D005A-0672-5E47-818E-FDE24CD55CFC}" dt="2024-11-25T07:18:36.723" v="69" actId="14100"/>
        <pc:sldMkLst>
          <pc:docMk/>
          <pc:sldMk cId="3785337659" sldId="343"/>
        </pc:sldMkLst>
        <pc:picChg chg="add mod">
          <ac:chgData name="Sven van der Burg" userId="9c1d2a43-8f43-42c3-a150-992445d6e87f" providerId="ADAL" clId="{AB1D005A-0672-5E47-818E-FDE24CD55CFC}" dt="2024-11-25T07:18:36.723" v="69" actId="14100"/>
          <ac:picMkLst>
            <pc:docMk/>
            <pc:sldMk cId="3785337659" sldId="343"/>
            <ac:picMk id="4" creationId="{81877C81-1188-F742-A9FC-2ED5C3078509}"/>
          </ac:picMkLst>
        </pc:picChg>
      </pc:sldChg>
      <pc:sldChg chg="modSp new mod">
        <pc:chgData name="Sven van der Burg" userId="9c1d2a43-8f43-42c3-a150-992445d6e87f" providerId="ADAL" clId="{AB1D005A-0672-5E47-818E-FDE24CD55CFC}" dt="2024-11-25T07:18:50.591" v="101" actId="1037"/>
        <pc:sldMkLst>
          <pc:docMk/>
          <pc:sldMk cId="812421450" sldId="344"/>
        </pc:sldMkLst>
        <pc:spChg chg="mod">
          <ac:chgData name="Sven van der Burg" userId="9c1d2a43-8f43-42c3-a150-992445d6e87f" providerId="ADAL" clId="{AB1D005A-0672-5E47-818E-FDE24CD55CFC}" dt="2024-11-25T07:18:50.591" v="101" actId="1037"/>
          <ac:spMkLst>
            <pc:docMk/>
            <pc:sldMk cId="812421450" sldId="344"/>
            <ac:spMk id="2" creationId="{74070A02-B6D8-7E4A-8DF5-41BCE37FE0F9}"/>
          </ac:spMkLst>
        </pc:spChg>
      </pc:sldChg>
    </pc:docChg>
  </pc:docChgLst>
  <pc:docChgLst>
    <pc:chgData name="Sven van der Burg" userId="S::s.vanderburg@esciencecenter.nl::9c1d2a43-8f43-42c3-a150-992445d6e87f" providerId="AD" clId="Web-{AC46DD3E-CC45-1248-D91B-067CB0A753A0}"/>
    <pc:docChg chg="addSld delSld modSld">
      <pc:chgData name="Sven van der Burg" userId="S::s.vanderburg@esciencecenter.nl::9c1d2a43-8f43-42c3-a150-992445d6e87f" providerId="AD" clId="Web-{AC46DD3E-CC45-1248-D91B-067CB0A753A0}" dt="2024-11-19T11:08:06.109" v="607"/>
      <pc:docMkLst>
        <pc:docMk/>
      </pc:docMkLst>
      <pc:sldChg chg="modSp mod modShow modNotes">
        <pc:chgData name="Sven van der Burg" userId="S::s.vanderburg@esciencecenter.nl::9c1d2a43-8f43-42c3-a150-992445d6e87f" providerId="AD" clId="Web-{AC46DD3E-CC45-1248-D91B-067CB0A753A0}" dt="2024-11-19T10:52:27.800" v="26" actId="20577"/>
        <pc:sldMkLst>
          <pc:docMk/>
          <pc:sldMk cId="0" sldId="276"/>
        </pc:sldMkLst>
        <pc:spChg chg="mod">
          <ac:chgData name="Sven van der Burg" userId="S::s.vanderburg@esciencecenter.nl::9c1d2a43-8f43-42c3-a150-992445d6e87f" providerId="AD" clId="Web-{AC46DD3E-CC45-1248-D91B-067CB0A753A0}" dt="2024-11-19T10:52:27.800" v="26" actId="20577"/>
          <ac:spMkLst>
            <pc:docMk/>
            <pc:sldMk cId="0" sldId="276"/>
            <ac:spMk id="264" creationId="{00000000-0000-0000-0000-000000000000}"/>
          </ac:spMkLst>
        </pc:spChg>
      </pc:sldChg>
      <pc:sldChg chg="addSp delSp modSp">
        <pc:chgData name="Sven van der Burg" userId="S::s.vanderburg@esciencecenter.nl::9c1d2a43-8f43-42c3-a150-992445d6e87f" providerId="AD" clId="Web-{AC46DD3E-CC45-1248-D91B-067CB0A753A0}" dt="2024-11-19T11:08:06.109" v="607"/>
        <pc:sldMkLst>
          <pc:docMk/>
          <pc:sldMk cId="1889452063" sldId="289"/>
        </pc:sldMkLst>
      </pc:sldChg>
      <pc:sldChg chg="modSp">
        <pc:chgData name="Sven van der Burg" userId="S::s.vanderburg@esciencecenter.nl::9c1d2a43-8f43-42c3-a150-992445d6e87f" providerId="AD" clId="Web-{AC46DD3E-CC45-1248-D91B-067CB0A753A0}" dt="2024-11-19T10:51:20.048" v="6" actId="20577"/>
        <pc:sldMkLst>
          <pc:docMk/>
          <pc:sldMk cId="2515762770" sldId="328"/>
        </pc:sldMkLst>
        <pc:spChg chg="mod">
          <ac:chgData name="Sven van der Burg" userId="S::s.vanderburg@esciencecenter.nl::9c1d2a43-8f43-42c3-a150-992445d6e87f" providerId="AD" clId="Web-{AC46DD3E-CC45-1248-D91B-067CB0A753A0}" dt="2024-11-19T10:51:20.048" v="6" actId="20577"/>
          <ac:spMkLst>
            <pc:docMk/>
            <pc:sldMk cId="2515762770" sldId="328"/>
            <ac:spMk id="246" creationId="{00000000-0000-0000-0000-000000000000}"/>
          </ac:spMkLst>
        </pc:spChg>
      </pc:sldChg>
      <pc:sldChg chg="mod modShow">
        <pc:chgData name="Sven van der Burg" userId="S::s.vanderburg@esciencecenter.nl::9c1d2a43-8f43-42c3-a150-992445d6e87f" providerId="AD" clId="Web-{AC46DD3E-CC45-1248-D91B-067CB0A753A0}" dt="2024-11-19T10:51:42.721" v="7"/>
        <pc:sldMkLst>
          <pc:docMk/>
          <pc:sldMk cId="2245206883" sldId="329"/>
        </pc:sldMkLst>
      </pc:sldChg>
      <pc:sldChg chg="modSp new">
        <pc:chgData name="Sven van der Burg" userId="S::s.vanderburg@esciencecenter.nl::9c1d2a43-8f43-42c3-a150-992445d6e87f" providerId="AD" clId="Web-{AC46DD3E-CC45-1248-D91B-067CB0A753A0}" dt="2024-11-19T11:07:05.357" v="534" actId="20577"/>
        <pc:sldMkLst>
          <pc:docMk/>
          <pc:sldMk cId="1906328872" sldId="339"/>
        </pc:sldMkLst>
        <pc:spChg chg="mod">
          <ac:chgData name="Sven van der Burg" userId="S::s.vanderburg@esciencecenter.nl::9c1d2a43-8f43-42c3-a150-992445d6e87f" providerId="AD" clId="Web-{AC46DD3E-CC45-1248-D91B-067CB0A753A0}" dt="2024-11-19T10:55:01.961" v="35" actId="20577"/>
          <ac:spMkLst>
            <pc:docMk/>
            <pc:sldMk cId="1906328872" sldId="339"/>
            <ac:spMk id="2" creationId="{435C4307-B1CD-B7A1-AB33-788C22C377A4}"/>
          </ac:spMkLst>
        </pc:spChg>
        <pc:spChg chg="mod">
          <ac:chgData name="Sven van der Burg" userId="S::s.vanderburg@esciencecenter.nl::9c1d2a43-8f43-42c3-a150-992445d6e87f" providerId="AD" clId="Web-{AC46DD3E-CC45-1248-D91B-067CB0A753A0}" dt="2024-11-19T11:07:05.357" v="534" actId="20577"/>
          <ac:spMkLst>
            <pc:docMk/>
            <pc:sldMk cId="1906328872" sldId="339"/>
            <ac:spMk id="3" creationId="{E9E5B7B0-C0B8-D616-98BD-B6E851585DEF}"/>
          </ac:spMkLst>
        </pc:spChg>
      </pc:sldChg>
      <pc:sldChg chg="modSp new">
        <pc:chgData name="Sven van der Burg" userId="S::s.vanderburg@esciencecenter.nl::9c1d2a43-8f43-42c3-a150-992445d6e87f" providerId="AD" clId="Web-{AC46DD3E-CC45-1248-D91B-067CB0A753A0}" dt="2024-11-19T11:07:38.545" v="570" actId="20577"/>
        <pc:sldMkLst>
          <pc:docMk/>
          <pc:sldMk cId="238790993" sldId="340"/>
        </pc:sldMkLst>
        <pc:spChg chg="mod">
          <ac:chgData name="Sven van der Burg" userId="S::s.vanderburg@esciencecenter.nl::9c1d2a43-8f43-42c3-a150-992445d6e87f" providerId="AD" clId="Web-{AC46DD3E-CC45-1248-D91B-067CB0A753A0}" dt="2024-11-19T11:07:38.545" v="570" actId="20577"/>
          <ac:spMkLst>
            <pc:docMk/>
            <pc:sldMk cId="238790993" sldId="340"/>
            <ac:spMk id="2" creationId="{41A0ECB6-3289-5CC3-EA10-27F069C84EA2}"/>
          </ac:spMkLst>
        </pc:spChg>
      </pc:sldChg>
      <pc:sldChg chg="delSp modSp add del">
        <pc:chgData name="Sven van der Burg" userId="S::s.vanderburg@esciencecenter.nl::9c1d2a43-8f43-42c3-a150-992445d6e87f" providerId="AD" clId="Web-{AC46DD3E-CC45-1248-D91B-067CB0A753A0}" dt="2024-11-19T10:59:13.468" v="215"/>
        <pc:sldMkLst>
          <pc:docMk/>
          <pc:sldMk cId="3713086693" sldId="340"/>
        </pc:sldMkLst>
      </pc:sldChg>
      <pc:sldChg chg="add del">
        <pc:chgData name="Sven van der Burg" userId="S::s.vanderburg@esciencecenter.nl::9c1d2a43-8f43-42c3-a150-992445d6e87f" providerId="AD" clId="Web-{AC46DD3E-CC45-1248-D91B-067CB0A753A0}" dt="2024-11-19T10:59:15.906" v="216"/>
        <pc:sldMkLst>
          <pc:docMk/>
          <pc:sldMk cId="1464725676" sldId="34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3T08:11:11.656"/>
    </inkml:context>
    <inkml:brush xml:id="br0">
      <inkml:brushProperty name="width" value="0.1" units="cm"/>
      <inkml:brushProperty name="height" value="0.1" units="cm"/>
    </inkml:brush>
  </inkml:definitions>
  <inkml:trace contextRef="#ctx0" brushRef="#br0">2196 16587 0 0 0,'8'-8'0'0'0,"3"-3"0"0"0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arpentries-incubator.github.io/python-intermediate-development/"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softwaresaved.github.io/az-intermediate-software-skills-course/index.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google.com/document/d/1dZ3hE-VpJ4QiPMXeYheBMTf1BLDy6IBBfXH2LUG5KkU/edit"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google.com/document/d/1dZ3hE-VpJ4QiPMXeYheBMTf1BLDy6IBBfXH2LUG5KkU/edit"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the evidence of software in research is increasing…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From analyses also conducted by the Institute, we can also see an exponential increase in software-related terms used in publications, and an increase in those terms used in software-reliant grants in the UK.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a5089f6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a5089f6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 are our goals for this course? </a:t>
            </a:r>
            <a:r>
              <a:rPr lang="en"/>
              <a:t>Research is an increasingly collaborative endeavor that heavily relies on software - such software must be robust and reliable.</a:t>
            </a:r>
            <a:endParaRPr/>
          </a:p>
          <a:p>
            <a:pPr marL="0" lvl="0" indent="0" algn="l" rtl="0">
              <a:spcBef>
                <a:spcPts val="0"/>
              </a:spcBef>
              <a:spcAft>
                <a:spcPts val="0"/>
              </a:spcAft>
              <a:buNone/>
            </a:pPr>
            <a:endParaRPr/>
          </a:p>
          <a:p>
            <a:pPr marL="0" lvl="0" indent="0" algn="l" rtl="0">
              <a:spcBef>
                <a:spcPts val="0"/>
              </a:spcBef>
              <a:spcAft>
                <a:spcPts val="0"/>
              </a:spcAft>
              <a:buNone/>
            </a:pPr>
            <a:r>
              <a:rPr lang="en"/>
              <a:t>The course teaches intermediate software engineering skills to help you design more robust software that goes beyond a few thrown-together proof-of-concept scripts, taking into consideration the lifecycle of software, writing software for stakeholders, team ethic and applying a process to understanding, designing, building, releasing, and maintaining software over its lifetime.</a:t>
            </a:r>
            <a:endParaRPr/>
          </a:p>
          <a:p>
            <a:pPr marL="0" lvl="0" indent="0" algn="l" rtl="0">
              <a:spcBef>
                <a:spcPts val="0"/>
              </a:spcBef>
              <a:spcAft>
                <a:spcPts val="0"/>
              </a:spcAft>
              <a:buNone/>
            </a:pPr>
            <a:endParaRPr/>
          </a:p>
          <a:p>
            <a:pPr marL="0" lvl="0" indent="0" algn="l" rtl="0">
              <a:spcBef>
                <a:spcPts val="0"/>
              </a:spcBef>
              <a:spcAft>
                <a:spcPts val="0"/>
              </a:spcAft>
              <a:buNone/>
            </a:pPr>
            <a:r>
              <a:rPr lang="en"/>
              <a:t>We will present you a set of core best practices that you can adopt within your software development team that will help you write robust, reusable and maintainable code - t</a:t>
            </a:r>
            <a:r>
              <a:rPr lang="en" sz="1050">
                <a:solidFill>
                  <a:srgbClr val="333333"/>
                </a:solidFill>
                <a:highlight>
                  <a:srgbClr val="FFFFFF"/>
                </a:highlight>
              </a:rPr>
              <a:t>his core set of skills we teach is not an all-encompassing set of skills, but a selective set of tried-and-tested collaborative development skills that forms a firm foundation for continuing on your learning journey.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Back in 2014 the Software Sustainability Institute </a:t>
            </a:r>
            <a:r>
              <a:rPr lang="en">
                <a:solidFill>
                  <a:schemeClr val="dk1"/>
                </a:solidFill>
              </a:rPr>
              <a:t>conducted a survey</a:t>
            </a:r>
            <a:br>
              <a:rPr lang="en"/>
            </a:br>
            <a:r>
              <a:rPr lang="en"/>
              <a:t>of researchers at 15 Russell Group universities in 2014,</a:t>
            </a:r>
            <a:br>
              <a:rPr lang="en"/>
            </a:br>
            <a:r>
              <a:rPr lang="en"/>
              <a:t>To find out about their software use and background.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t>417 respondents</a:t>
            </a:r>
            <a:br>
              <a:rPr lang="en"/>
            </a:br>
            <a:r>
              <a:rPr lang="en"/>
              <a:t> - 92% of researchers said they use software in their research,</a:t>
            </a:r>
            <a:br>
              <a:rPr lang="en"/>
            </a:br>
            <a:r>
              <a:rPr lang="en"/>
              <a:t> - and 69% that it’s fundamental to their results,</a:t>
            </a:r>
            <a:br>
              <a:rPr lang="en"/>
            </a:br>
            <a:r>
              <a:rPr lang="en"/>
              <a:t> - and over half of their time is spent developing code (worryingly, 21% of those have no training in software development)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That's a significant proportion developing their own code!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Traditionally in academia, perhaps not in industry,  software is often seen as a necessary but a throwaway artefact in research.</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But this is changing and we are advocating for making software a prime output and first class citizen in research.</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Software inherently contains value</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It produces results, and contains lessons learnt, and represents effort</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dirty="0">
                <a:solidFill>
                  <a:schemeClr val="dk1"/>
                </a:solidFill>
                <a:latin typeface="Calibri"/>
                <a:ea typeface="Calibri"/>
                <a:cs typeface="Calibri"/>
                <a:sym typeface="Calibri"/>
              </a:rPr>
              <a:t>So you need to </a:t>
            </a:r>
            <a:r>
              <a:rPr lang="en" sz="1200" b="1" dirty="0">
                <a:solidFill>
                  <a:schemeClr val="dk1"/>
                </a:solidFill>
                <a:latin typeface="Calibri"/>
                <a:ea typeface="Calibri"/>
                <a:cs typeface="Calibri"/>
                <a:sym typeface="Calibri"/>
              </a:rPr>
              <a:t>protect your investment!</a:t>
            </a:r>
            <a:endParaRPr sz="1200" b="1"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Once written, it's difficult to gauge to what extent it might be used in the future</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highlight>
                  <a:srgbClr val="FFFF00"/>
                </a:highlight>
                <a:latin typeface="Calibri"/>
                <a:ea typeface="Calibri"/>
                <a:cs typeface="Calibri"/>
                <a:sym typeface="Calibri"/>
              </a:rPr>
              <a:t>By who? Which parts? Which projects?</a:t>
            </a:r>
            <a:endParaRPr sz="1200" dirty="0">
              <a:solidFill>
                <a:schemeClr val="dk1"/>
              </a:solidFill>
              <a:highlight>
                <a:srgbClr val="FFFF00"/>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You may find it would be great to use it for a follow-on or unrelated project:</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Hang on a minute, we already solved that technical problem, let’s use this… you may find out you created a solution to a problem causing others big headaches</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And that might be the whole of it, or just a part of it: in time, a part may turn out to be more valuable than the whole</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You should not be reinventing the wheel - it is a waste of resources. Has someone else already solved this?</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And also there are those who might want to reproduce results using your software and from publications.</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Does the software enable them to do that?</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200" dirty="0">
                <a:solidFill>
                  <a:schemeClr val="dk1"/>
                </a:solidFill>
                <a:latin typeface="Calibri"/>
                <a:ea typeface="Calibri"/>
                <a:cs typeface="Calibri"/>
                <a:sym typeface="Calibri"/>
              </a:rPr>
              <a:t>Two key questions to ask are:</a:t>
            </a:r>
            <a:endParaRPr sz="1200" dirty="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 sz="1200" b="1" dirty="0">
                <a:solidFill>
                  <a:schemeClr val="dk1"/>
                </a:solidFill>
                <a:latin typeface="Calibri"/>
                <a:ea typeface="Calibri"/>
                <a:cs typeface="Calibri"/>
                <a:sym typeface="Calibri"/>
              </a:rPr>
              <a:t>Can</a:t>
            </a:r>
            <a:r>
              <a:rPr lang="en" sz="1200" dirty="0">
                <a:solidFill>
                  <a:schemeClr val="dk1"/>
                </a:solidFill>
                <a:latin typeface="Calibri"/>
                <a:ea typeface="Calibri"/>
                <a:cs typeface="Calibri"/>
                <a:sym typeface="Calibri"/>
              </a:rPr>
              <a:t> this software I'm writing be reusable by others? Including yourself!</a:t>
            </a:r>
            <a:endParaRPr sz="1200" dirty="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A related second question is </a:t>
            </a:r>
            <a:r>
              <a:rPr lang="en" sz="1200" b="1" dirty="0">
                <a:solidFill>
                  <a:schemeClr val="dk1"/>
                </a:solidFill>
                <a:latin typeface="Calibri"/>
                <a:ea typeface="Calibri"/>
                <a:cs typeface="Calibri"/>
                <a:sym typeface="Calibri"/>
              </a:rPr>
              <a:t>should</a:t>
            </a:r>
            <a:r>
              <a:rPr lang="en" sz="1200" dirty="0">
                <a:solidFill>
                  <a:schemeClr val="dk1"/>
                </a:solidFill>
                <a:latin typeface="Calibri"/>
                <a:ea typeface="Calibri"/>
                <a:cs typeface="Calibri"/>
                <a:sym typeface="Calibri"/>
              </a:rPr>
              <a:t> this software I'm writing be reusable by others?</a:t>
            </a:r>
            <a:endParaRPr sz="1200" dirty="0">
              <a:solidFill>
                <a:schemeClr val="dk1"/>
              </a:solidFill>
              <a:latin typeface="Calibri"/>
              <a:ea typeface="Calibri"/>
              <a:cs typeface="Calibri"/>
              <a:sym typeface="Calibri"/>
            </a:endParaRPr>
          </a:p>
          <a:p>
            <a:pPr marL="914400" lvl="1"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If it's a one-line simple script, maybe, maybe not</a:t>
            </a:r>
            <a:endParaRPr sz="1200" dirty="0">
              <a:solidFill>
                <a:schemeClr val="dk1"/>
              </a:solidFill>
              <a:latin typeface="Calibri"/>
              <a:ea typeface="Calibri"/>
              <a:cs typeface="Calibri"/>
              <a:sym typeface="Calibri"/>
            </a:endParaRPr>
          </a:p>
          <a:p>
            <a:pPr marL="914400" lvl="1"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At the other end of the spectrum, if it's integral to producing the results, then I'd say yes!</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Which brings us to another question … </a:t>
            </a:r>
            <a:r>
              <a:rPr lang="en">
                <a:solidFill>
                  <a:schemeClr val="dk1"/>
                </a:solidFill>
              </a:rPr>
              <a:t>at which point should you have considered how to engineer your software? At which point you cross a line between a proof of concept script that will never see the light of the day and something that may be of use to others.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Answer: ideally, before the project starts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failing that, there's always something you can do now to improve the situation.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If you have not planned and engineered your software - it is not too late to start now.</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Why do you need to engineer software properly and from the get go?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You often find that a group has been building on the same project for years, adding more complexity - then more follow up projects crop up that build on top of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research questions change - you want to be able to adapt quickly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design of a key algorithm needs changing, leading to a need to change the implementation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 mistake is found during data analysis and a bug needs to be fixed pronto</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Other collaborators come on board an existing project - you need to include them in the software development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Someone wants to reproduce your results by running your software themselves - are they able to do that?</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Programmer and Software Engineer often used interchangeably.</a:t>
            </a:r>
            <a:endParaRPr/>
          </a:p>
          <a:p>
            <a:pPr marL="0" lvl="0" indent="0" algn="l" rtl="0">
              <a:lnSpc>
                <a:spcPct val="100000"/>
              </a:lnSpc>
              <a:spcBef>
                <a:spcPts val="0"/>
              </a:spcBef>
              <a:spcAft>
                <a:spcPts val="0"/>
              </a:spcAft>
              <a:buSzPts val="1100"/>
              <a:buNone/>
            </a:pPr>
            <a:r>
              <a:rPr lang="en"/>
              <a:t>They are not. As a novice to coding - you may start to program or code. On a more intermediate level - you start to engineer your code.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So this is who we're targeting the course at… Hopefully you should be able to see yourselves in this</a:t>
            </a:r>
            <a:endParaRPr sz="120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21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618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a:solidFill>
                  <a:schemeClr val="dk1"/>
                </a:solidFill>
              </a:rPr>
              <a:t>So what is the story and what will you be doing in the first section? You have just joined a team that works on an existing software project. The projects is written in Python and studies and analyses inflammation in a group of patients that have been given a new treatment for arthritis in a medical trial. The software project is not finished and contains some bugs and tests that are failing. Over the course - you will work either individually or with your colleagues to develop more code and fix these errors.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Your mileage may vary, but...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This is typically how a typical research software lifecycle is viewed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Nice and tidy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Obvious when you should transition to the next stage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great.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that's how it happens every time, right?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In-person</a:t>
            </a:r>
            <a:endParaRPr lang="en-NL"/>
          </a:p>
          <a:p>
            <a:pPr marL="0" indent="0">
              <a:buNone/>
            </a:pPr>
            <a:endParaRPr lang="en-NL"/>
          </a:p>
          <a:p>
            <a:pPr marL="0" lvl="0" indent="0" algn="l" rtl="0">
              <a:lnSpc>
                <a:spcPct val="100000"/>
              </a:lnSpc>
              <a:spcBef>
                <a:spcPts val="0"/>
              </a:spcBef>
              <a:spcAft>
                <a:spcPts val="0"/>
              </a:spcAft>
              <a:buSzPts val="1100"/>
              <a:buNone/>
            </a:pPr>
            <a:r>
              <a:rPr lang="en"/>
              <a:t>A quick point about the exercises…</a:t>
            </a:r>
            <a:endParaRPr/>
          </a:p>
          <a:p>
            <a:pPr marL="457200" lvl="0" indent="-298450" algn="l" rtl="0">
              <a:lnSpc>
                <a:spcPct val="100000"/>
              </a:lnSpc>
              <a:spcBef>
                <a:spcPts val="0"/>
              </a:spcBef>
              <a:spcAft>
                <a:spcPts val="0"/>
              </a:spcAft>
              <a:buSzPts val="1100"/>
              <a:buChar char="-"/>
            </a:pPr>
            <a:r>
              <a:rPr lang="en"/>
              <a:t>Please try to do them on your own, at least first</a:t>
            </a:r>
            <a:endParaRPr/>
          </a:p>
          <a:p>
            <a:pPr marL="457200" lvl="0" indent="-298450" algn="l" rtl="0">
              <a:lnSpc>
                <a:spcPct val="100000"/>
              </a:lnSpc>
              <a:spcBef>
                <a:spcPts val="0"/>
              </a:spcBef>
              <a:spcAft>
                <a:spcPts val="0"/>
              </a:spcAft>
              <a:buSzPts val="1100"/>
              <a:buChar char="-"/>
            </a:pPr>
            <a:r>
              <a:rPr lang="en"/>
              <a:t>Solutions are provided, but building an understanding is important, particularly in later stages</a:t>
            </a:r>
            <a:endParaRPr/>
          </a:p>
          <a:p>
            <a:pPr marL="457200" lvl="0" indent="-298450" algn="l" rtl="0">
              <a:lnSpc>
                <a:spcPct val="100000"/>
              </a:lnSpc>
              <a:spcBef>
                <a:spcPts val="0"/>
              </a:spcBef>
              <a:spcAft>
                <a:spcPts val="0"/>
              </a:spcAft>
              <a:buSzPts val="1100"/>
              <a:buChar char="-"/>
            </a:pPr>
            <a:r>
              <a:rPr lang="en"/>
              <a:t>Plus later stage exercises give you more scope to be creative with your solutions</a:t>
            </a:r>
            <a:endParaRPr/>
          </a:p>
          <a:p>
            <a:pPr marL="457200" lvl="0" indent="-298450" algn="l" rtl="0">
              <a:lnSpc>
                <a:spcPct val="100000"/>
              </a:lnSpc>
              <a:spcBef>
                <a:spcPts val="0"/>
              </a:spcBef>
              <a:spcAft>
                <a:spcPts val="0"/>
              </a:spcAft>
              <a:buSzPts val="1100"/>
              <a:buChar char="-"/>
            </a:pPr>
            <a:r>
              <a:rPr lang="en"/>
              <a:t>So be inventive! The later sections of the course get you to work in teams</a:t>
            </a:r>
            <a:endParaRPr/>
          </a:p>
          <a:p>
            <a:pPr marL="457200" lvl="0" indent="-298450" algn="l" rtl="0">
              <a:lnSpc>
                <a:spcPct val="100000"/>
              </a:lnSpc>
              <a:spcBef>
                <a:spcPts val="0"/>
              </a:spcBef>
              <a:spcAft>
                <a:spcPts val="0"/>
              </a:spcAft>
              <a:buSzPts val="1100"/>
              <a:buChar char="-"/>
            </a:pPr>
            <a:r>
              <a:rPr lang="en"/>
              <a:t>And will be partially about looking at other teams' code, so the more different the better! We do have a contrived software project to work on - so there may not be that many differences.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 quick point about the exercises…</a:t>
            </a:r>
            <a:endParaRPr/>
          </a:p>
          <a:p>
            <a:pPr marL="457200" lvl="0" indent="-298450" algn="l" rtl="0">
              <a:lnSpc>
                <a:spcPct val="100000"/>
              </a:lnSpc>
              <a:spcBef>
                <a:spcPts val="0"/>
              </a:spcBef>
              <a:spcAft>
                <a:spcPts val="0"/>
              </a:spcAft>
              <a:buSzPts val="1100"/>
              <a:buChar char="-"/>
            </a:pPr>
            <a:r>
              <a:rPr lang="en"/>
              <a:t>Please try to do them on your own, at least first</a:t>
            </a:r>
            <a:endParaRPr/>
          </a:p>
          <a:p>
            <a:pPr marL="457200" lvl="0" indent="-298450" algn="l" rtl="0">
              <a:lnSpc>
                <a:spcPct val="100000"/>
              </a:lnSpc>
              <a:spcBef>
                <a:spcPts val="0"/>
              </a:spcBef>
              <a:spcAft>
                <a:spcPts val="0"/>
              </a:spcAft>
              <a:buSzPts val="1100"/>
              <a:buChar char="-"/>
            </a:pPr>
            <a:r>
              <a:rPr lang="en"/>
              <a:t>Solutions are provided, but building an understanding is important, particularly in later stages</a:t>
            </a:r>
            <a:endParaRPr/>
          </a:p>
          <a:p>
            <a:pPr marL="457200" lvl="0" indent="-298450" algn="l" rtl="0">
              <a:lnSpc>
                <a:spcPct val="100000"/>
              </a:lnSpc>
              <a:spcBef>
                <a:spcPts val="0"/>
              </a:spcBef>
              <a:spcAft>
                <a:spcPts val="0"/>
              </a:spcAft>
              <a:buSzPts val="1100"/>
              <a:buChar char="-"/>
            </a:pPr>
            <a:r>
              <a:rPr lang="en"/>
              <a:t>Plus later stage exercises give you more scope to be creative with your solutions</a:t>
            </a:r>
            <a:endParaRPr/>
          </a:p>
          <a:p>
            <a:pPr marL="457200" lvl="0" indent="-298450" algn="l" rtl="0">
              <a:lnSpc>
                <a:spcPct val="100000"/>
              </a:lnSpc>
              <a:spcBef>
                <a:spcPts val="0"/>
              </a:spcBef>
              <a:spcAft>
                <a:spcPts val="0"/>
              </a:spcAft>
              <a:buSzPts val="1100"/>
              <a:buChar char="-"/>
            </a:pPr>
            <a:r>
              <a:rPr lang="en"/>
              <a:t>So be inventive! The later sections of the course get you to work in teams</a:t>
            </a:r>
            <a:endParaRPr/>
          </a:p>
          <a:p>
            <a:pPr marL="457200" lvl="0" indent="-298450" algn="l" rtl="0">
              <a:lnSpc>
                <a:spcPct val="100000"/>
              </a:lnSpc>
              <a:spcBef>
                <a:spcPts val="0"/>
              </a:spcBef>
              <a:spcAft>
                <a:spcPts val="0"/>
              </a:spcAft>
              <a:buSzPts val="1100"/>
              <a:buChar char="-"/>
            </a:pPr>
            <a:r>
              <a:rPr lang="en"/>
              <a:t>And will be partially about looking at other teams' code, so the more different the better! We do have a contrived software project to work on - so there may not be that many differences. </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2730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About the material or workshop operations?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Link to training material will be pasted in the chat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I’ll  introduce the first day material briefly now…</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1050" dirty="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dirty="0">
                <a:solidFill>
                  <a:schemeClr val="dk1"/>
                </a:solidFill>
              </a:rPr>
              <a:t>In this section, you will </a:t>
            </a:r>
            <a:r>
              <a:rPr lang="en" sz="1050" dirty="0" err="1">
                <a:solidFill>
                  <a:schemeClr val="dk1"/>
                </a:solidFill>
              </a:rPr>
              <a:t>familiarise</a:t>
            </a:r>
            <a:r>
              <a:rPr lang="en" sz="1050" dirty="0">
                <a:solidFill>
                  <a:schemeClr val="dk1"/>
                </a:solidFill>
              </a:rPr>
              <a:t> yourself with the software project and learn the tools other members of the team are using. There is a number of tools that are used in conjunction for software development on this project and you need to set them all up on your machine and get used to using them all interchangeably as you would in a real-life team development setting.</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dirty="0">
                <a:solidFill>
                  <a:schemeClr val="dk1"/>
                </a:solidFill>
              </a:rPr>
              <a:t>For the purpose of this course, we selected a number of free and open source tools </a:t>
            </a:r>
            <a:r>
              <a:rPr lang="en" sz="1050" b="1" dirty="0">
                <a:solidFill>
                  <a:schemeClr val="dk1"/>
                </a:solidFill>
              </a:rPr>
              <a:t>that we</a:t>
            </a:r>
            <a:r>
              <a:rPr lang="en" sz="1050" dirty="0">
                <a:solidFill>
                  <a:schemeClr val="dk1"/>
                </a:solidFill>
              </a:rPr>
              <a:t> </a:t>
            </a:r>
            <a:r>
              <a:rPr lang="en" sz="1050" b="1" dirty="0">
                <a:solidFill>
                  <a:srgbClr val="262626"/>
                </a:solidFill>
                <a:highlight>
                  <a:srgbClr val="FFFFFF"/>
                </a:highlight>
              </a:rPr>
              <a:t>believe make a difference</a:t>
            </a:r>
            <a:r>
              <a:rPr lang="en" sz="1050" dirty="0">
                <a:solidFill>
                  <a:schemeClr val="dk1"/>
                </a:solidFill>
              </a:rPr>
              <a:t>:</a:t>
            </a:r>
            <a:endParaRPr sz="1050" dirty="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dirty="0">
                <a:solidFill>
                  <a:schemeClr val="dk1"/>
                </a:solidFill>
              </a:rPr>
              <a:t>Command line</a:t>
            </a:r>
            <a:r>
              <a:rPr lang="en" sz="1050" dirty="0">
                <a:solidFill>
                  <a:schemeClr val="dk1"/>
                </a:solidFill>
              </a:rPr>
              <a:t> </a:t>
            </a:r>
            <a:r>
              <a:rPr lang="en" sz="1050" b="1" dirty="0">
                <a:solidFill>
                  <a:schemeClr val="dk1"/>
                </a:solidFill>
              </a:rPr>
              <a:t>tools</a:t>
            </a:r>
            <a:r>
              <a:rPr lang="en" sz="1050" dirty="0">
                <a:solidFill>
                  <a:schemeClr val="dk1"/>
                </a:solidFill>
              </a:rPr>
              <a:t> to run the code, install dependencies and set up a virtual development environment </a:t>
            </a:r>
            <a:endParaRPr sz="1050" dirty="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dirty="0">
                <a:solidFill>
                  <a:schemeClr val="dk1"/>
                </a:solidFill>
              </a:rPr>
              <a:t>IDE PyCharm</a:t>
            </a:r>
            <a:r>
              <a:rPr lang="en" sz="1050" dirty="0">
                <a:solidFill>
                  <a:schemeClr val="dk1"/>
                </a:solidFill>
              </a:rPr>
              <a:t> - a rich software development environment for developing, testing and debugging code. </a:t>
            </a:r>
            <a:endParaRPr sz="1050" dirty="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dirty="0">
                <a:solidFill>
                  <a:schemeClr val="dk1"/>
                </a:solidFill>
              </a:rPr>
              <a:t>Git</a:t>
            </a:r>
            <a:r>
              <a:rPr lang="en" sz="1050" dirty="0">
                <a:solidFill>
                  <a:schemeClr val="dk1"/>
                </a:solidFill>
              </a:rPr>
              <a:t> to version control our code and </a:t>
            </a:r>
            <a:r>
              <a:rPr lang="en" sz="1050" b="1" dirty="0">
                <a:solidFill>
                  <a:schemeClr val="dk1"/>
                </a:solidFill>
              </a:rPr>
              <a:t>GitHub</a:t>
            </a:r>
            <a:r>
              <a:rPr lang="en" sz="1050" dirty="0">
                <a:solidFill>
                  <a:schemeClr val="dk1"/>
                </a:solidFill>
              </a:rPr>
              <a:t> to share it with the team and manage issues, communications and our software as a project</a:t>
            </a:r>
            <a:endParaRPr sz="1050" b="1" dirty="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dirty="0">
                <a:solidFill>
                  <a:schemeClr val="dk1"/>
                </a:solidFill>
              </a:rPr>
              <a:t>These tools are certainly not mandated in practice - you will often in practice have a choice of different similar tools - however for the purpose of this course we had to make a choice and hope that the knowledge you pick on here is transferable to other similar tools you may use in future. </a:t>
            </a:r>
            <a:endParaRPr sz="1050" dirty="0">
              <a:solidFill>
                <a:srgbClr val="262626"/>
              </a:solidFill>
              <a:highlight>
                <a:srgbClr val="FFFFFF"/>
              </a:highlight>
            </a:endParaRPr>
          </a:p>
          <a:p>
            <a:pPr marL="457200" lvl="0" indent="-295275" algn="l" rtl="0">
              <a:lnSpc>
                <a:spcPct val="115000"/>
              </a:lnSpc>
              <a:spcBef>
                <a:spcPts val="0"/>
              </a:spcBef>
              <a:spcAft>
                <a:spcPts val="0"/>
              </a:spcAft>
              <a:buClr>
                <a:srgbClr val="262626"/>
              </a:buClr>
              <a:buSzPts val="1050"/>
              <a:buChar char="●"/>
            </a:pPr>
            <a:r>
              <a:rPr lang="en" sz="1050" b="1" dirty="0">
                <a:solidFill>
                  <a:srgbClr val="262626"/>
                </a:solidFill>
              </a:rPr>
              <a:t>Key message</a:t>
            </a:r>
            <a:endParaRPr sz="1050" b="1" dirty="0">
              <a:solidFill>
                <a:srgbClr val="262626"/>
              </a:solidFill>
            </a:endParaRPr>
          </a:p>
          <a:p>
            <a:pPr marL="914400" lvl="1" indent="-295275" algn="l" rtl="0">
              <a:lnSpc>
                <a:spcPct val="115000"/>
              </a:lnSpc>
              <a:spcBef>
                <a:spcPts val="0"/>
              </a:spcBef>
              <a:spcAft>
                <a:spcPts val="0"/>
              </a:spcAft>
              <a:buClr>
                <a:srgbClr val="262626"/>
              </a:buClr>
              <a:buSzPts val="1050"/>
              <a:buChar char="○"/>
            </a:pPr>
            <a:r>
              <a:rPr lang="en" sz="1050" dirty="0">
                <a:solidFill>
                  <a:srgbClr val="262626"/>
                </a:solidFill>
              </a:rPr>
              <a:t>In order to develop (write, test, debug, backup) code efficiently, you need to use a number of different tools interchangeably </a:t>
            </a:r>
            <a:endParaRPr sz="1050" dirty="0">
              <a:solidFill>
                <a:srgbClr val="262626"/>
              </a:solidFill>
            </a:endParaRPr>
          </a:p>
          <a:p>
            <a:pPr marL="914400" lvl="1" indent="-295275" algn="l" rtl="0">
              <a:lnSpc>
                <a:spcPct val="115000"/>
              </a:lnSpc>
              <a:spcBef>
                <a:spcPts val="0"/>
              </a:spcBef>
              <a:spcAft>
                <a:spcPts val="0"/>
              </a:spcAft>
              <a:buClr>
                <a:srgbClr val="262626"/>
              </a:buClr>
              <a:buSzPts val="1050"/>
              <a:buChar char="○"/>
            </a:pPr>
            <a:r>
              <a:rPr lang="en" sz="1050" dirty="0">
                <a:solidFill>
                  <a:srgbClr val="262626"/>
                </a:solidFill>
                <a:highlight>
                  <a:srgbClr val="FFFFFF"/>
                </a:highlight>
              </a:rPr>
              <a:t>Which tool is right for you which depends on personal preference or what the community you belong to is using - we only try to cover transferable concepts here</a:t>
            </a:r>
            <a:endParaRPr sz="1050" dirty="0">
              <a:solidFill>
                <a:srgbClr val="262626"/>
              </a:solidFill>
              <a:highlight>
                <a:srgbClr val="FFFF00"/>
              </a:highlight>
            </a:endParaRPr>
          </a:p>
          <a:p>
            <a:pPr marL="0" lvl="0" indent="0" algn="l" rtl="0">
              <a:lnSpc>
                <a:spcPct val="115000"/>
              </a:lnSpc>
              <a:spcBef>
                <a:spcPts val="1200"/>
              </a:spcBef>
              <a:spcAft>
                <a:spcPts val="0"/>
              </a:spcAft>
              <a:buClr>
                <a:schemeClr val="dk1"/>
              </a:buClr>
              <a:buSzPts val="1100"/>
              <a:buFont typeface="Arial"/>
              <a:buNone/>
            </a:pPr>
            <a:r>
              <a:rPr lang="en" sz="1050" b="1" dirty="0">
                <a:solidFill>
                  <a:srgbClr val="1A1A26"/>
                </a:solidFill>
              </a:rPr>
              <a:t>Link to materials:</a:t>
            </a:r>
            <a:r>
              <a:rPr lang="en" sz="1050" b="1" dirty="0">
                <a:solidFill>
                  <a:srgbClr val="1A1A26"/>
                </a:solidFill>
                <a:uFill>
                  <a:noFill/>
                </a:uFill>
                <a:hlinkClick r:id="rId3">
                  <a:extLst>
                    <a:ext uri="{A12FA001-AC4F-418D-AE19-62706E023703}">
                      <ahyp:hlinkClr xmlns:ahyp="http://schemas.microsoft.com/office/drawing/2018/hyperlinkcolor" val="tx"/>
                    </a:ext>
                  </a:extLst>
                </a:hlinkClick>
              </a:rPr>
              <a:t> </a:t>
            </a:r>
            <a:r>
              <a:rPr lang="en" sz="1050" b="1" u="sng" dirty="0">
                <a:solidFill>
                  <a:schemeClr val="hlink"/>
                </a:solidFill>
                <a:hlinkClick r:id="rId4"/>
              </a:rPr>
              <a:t>https://softwaresaved.github.io/az-intermediate-software-skills-course/index.html</a:t>
            </a:r>
            <a:r>
              <a:rPr lang="en" sz="1050" b="1" u="sng" dirty="0">
                <a:solidFill>
                  <a:srgbClr val="103CC0"/>
                </a:solidFill>
              </a:rPr>
              <a:t> </a:t>
            </a:r>
            <a:endParaRPr sz="1050" b="1" u="sng" dirty="0">
              <a:solidFill>
                <a:srgbClr val="103CC0"/>
              </a:solidFill>
            </a:endParaRPr>
          </a:p>
          <a:p>
            <a:pPr marL="0" lvl="0" indent="0" algn="l" rtl="0">
              <a:lnSpc>
                <a:spcPct val="115000"/>
              </a:lnSpc>
              <a:spcBef>
                <a:spcPts val="1200"/>
              </a:spcBef>
              <a:spcAft>
                <a:spcPts val="0"/>
              </a:spcAft>
              <a:buClr>
                <a:schemeClr val="dk1"/>
              </a:buClr>
              <a:buSzPts val="1100"/>
              <a:buFont typeface="Arial"/>
              <a:buNone/>
            </a:pPr>
            <a:r>
              <a:rPr lang="en" sz="1050" dirty="0">
                <a:solidFill>
                  <a:schemeClr val="dk1"/>
                </a:solidFill>
              </a:rPr>
              <a:t>Poll for software we needed to install: </a:t>
            </a:r>
            <a:endParaRPr sz="1050" dirty="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dirty="0">
                <a:solidFill>
                  <a:schemeClr val="dk1"/>
                </a:solidFill>
              </a:rPr>
              <a:t>Git Bash/Command line</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dirty="0">
                <a:solidFill>
                  <a:schemeClr val="dk1"/>
                </a:solidFill>
              </a:rPr>
              <a:t>Python</a:t>
            </a:r>
            <a:endParaRPr sz="1050" dirty="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dirty="0">
                <a:solidFill>
                  <a:schemeClr val="dk1"/>
                </a:solidFill>
              </a:rPr>
              <a:t>GitHub accounts</a:t>
            </a:r>
            <a:endParaRPr sz="1050" dirty="0">
              <a:solidFill>
                <a:schemeClr val="dk1"/>
              </a:solidFill>
            </a:endParaRPr>
          </a:p>
          <a:p>
            <a:pPr marL="457200" lvl="0" indent="-295275" algn="l" rtl="0">
              <a:lnSpc>
                <a:spcPct val="115000"/>
              </a:lnSpc>
              <a:spcBef>
                <a:spcPts val="0"/>
              </a:spcBef>
              <a:spcAft>
                <a:spcPts val="0"/>
              </a:spcAft>
              <a:buClr>
                <a:schemeClr val="lt1"/>
              </a:buClr>
              <a:buSzPts val="1050"/>
              <a:buChar char="-"/>
            </a:pPr>
            <a:r>
              <a:rPr lang="en" sz="1050" dirty="0">
                <a:solidFill>
                  <a:schemeClr val="lt1"/>
                </a:solidFill>
              </a:rPr>
              <a:t>Python</a:t>
            </a:r>
            <a:endParaRPr sz="1050" dirty="0">
              <a:solidFill>
                <a:schemeClr val="lt1"/>
              </a:solidFill>
            </a:endParaRPr>
          </a:p>
          <a:p>
            <a:pPr marL="457200" lvl="0" indent="-295275" algn="l" rtl="0">
              <a:lnSpc>
                <a:spcPct val="115000"/>
              </a:lnSpc>
              <a:spcBef>
                <a:spcPts val="0"/>
              </a:spcBef>
              <a:spcAft>
                <a:spcPts val="0"/>
              </a:spcAft>
              <a:buClr>
                <a:schemeClr val="lt1"/>
              </a:buClr>
              <a:buSzPts val="1050"/>
              <a:buChar char="-"/>
            </a:pPr>
            <a:r>
              <a:rPr lang="en" sz="1050" dirty="0" err="1">
                <a:solidFill>
                  <a:schemeClr val="lt1"/>
                </a:solidFill>
              </a:rPr>
              <a:t>oll</a:t>
            </a:r>
            <a:endParaRPr sz="1050" b="1" u="sng" dirty="0">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050" b="1" u="sng" dirty="0">
              <a:solidFill>
                <a:srgbClr val="103CC0"/>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3162383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3615561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5b3d0933d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5b3d0933d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solidFill>
                  <a:schemeClr val="tx2"/>
                </a:solidFill>
              </a:rPr>
              <a:t>In the first section, we looked at setting up a development environment</a:t>
            </a:r>
            <a:endParaRPr dirty="0">
              <a:solidFill>
                <a:schemeClr val="tx2"/>
              </a:solidFill>
            </a:endParaRPr>
          </a:p>
          <a:p>
            <a:pPr marL="457200" lvl="0" indent="-298450" algn="l" rtl="0">
              <a:lnSpc>
                <a:spcPct val="100000"/>
              </a:lnSpc>
              <a:spcBef>
                <a:spcPts val="0"/>
              </a:spcBef>
              <a:spcAft>
                <a:spcPts val="0"/>
              </a:spcAft>
              <a:buSzPts val="1100"/>
              <a:buChar char="-"/>
            </a:pPr>
            <a:r>
              <a:rPr lang="en" dirty="0">
                <a:solidFill>
                  <a:schemeClr val="tx2"/>
                </a:solidFill>
              </a:rPr>
              <a:t>In particular, how we can use some commonly used tools to do this</a:t>
            </a:r>
            <a:endParaRPr dirty="0">
              <a:solidFill>
                <a:schemeClr val="tx2"/>
              </a:solidFill>
            </a:endParaRPr>
          </a:p>
          <a:p>
            <a:pPr marL="457200" lvl="0" indent="-298450" algn="l" rtl="0">
              <a:lnSpc>
                <a:spcPct val="100000"/>
              </a:lnSpc>
              <a:spcBef>
                <a:spcPts val="0"/>
              </a:spcBef>
              <a:spcAft>
                <a:spcPts val="0"/>
              </a:spcAft>
              <a:buSzPts val="1100"/>
              <a:buChar char="-"/>
            </a:pPr>
            <a:r>
              <a:rPr lang="en" dirty="0">
                <a:solidFill>
                  <a:schemeClr val="tx2"/>
                </a:solidFill>
              </a:rPr>
              <a:t>With the command line we set up a virtual environment for our project</a:t>
            </a:r>
            <a:endParaRPr dirty="0">
              <a:solidFill>
                <a:schemeClr val="tx2"/>
              </a:solidFill>
            </a:endParaRPr>
          </a:p>
          <a:p>
            <a:pPr marL="457200" lvl="0" indent="-298450" algn="l" rtl="0">
              <a:lnSpc>
                <a:spcPct val="100000"/>
              </a:lnSpc>
              <a:spcBef>
                <a:spcPts val="0"/>
              </a:spcBef>
              <a:spcAft>
                <a:spcPts val="0"/>
              </a:spcAft>
              <a:buSzPts val="1100"/>
              <a:buChar char="-"/>
            </a:pPr>
            <a:r>
              <a:rPr lang="en" dirty="0">
                <a:solidFill>
                  <a:schemeClr val="tx2"/>
                </a:solidFill>
              </a:rPr>
              <a:t>And used feature branch workflow to </a:t>
            </a:r>
            <a:r>
              <a:rPr lang="en" dirty="0" err="1">
                <a:solidFill>
                  <a:schemeClr val="tx2"/>
                </a:solidFill>
              </a:rPr>
              <a:t>organise</a:t>
            </a:r>
            <a:r>
              <a:rPr lang="en" dirty="0">
                <a:solidFill>
                  <a:schemeClr val="tx2"/>
                </a:solidFill>
              </a:rPr>
              <a:t> how we develop our codebase</a:t>
            </a:r>
            <a:endParaRPr dirty="0">
              <a:solidFill>
                <a:schemeClr val="tx2"/>
              </a:solidFill>
            </a:endParaRPr>
          </a:p>
          <a:p>
            <a:pPr marL="457200" lvl="0" indent="-298450" algn="l" rtl="0">
              <a:lnSpc>
                <a:spcPct val="100000"/>
              </a:lnSpc>
              <a:spcBef>
                <a:spcPts val="0"/>
              </a:spcBef>
              <a:spcAft>
                <a:spcPts val="0"/>
              </a:spcAft>
              <a:buSzPts val="1100"/>
              <a:buChar char="-"/>
            </a:pPr>
            <a:r>
              <a:rPr lang="en" dirty="0">
                <a:solidFill>
                  <a:schemeClr val="tx2"/>
                </a:solidFill>
              </a:rPr>
              <a:t>We also looked at PyCharm, and how its features can help us</a:t>
            </a:r>
            <a:endParaRPr dirty="0">
              <a:solidFill>
                <a:schemeClr val="tx2"/>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In this section we will look at what tools can help us verify that our software is - in some way - correct</a:t>
            </a:r>
            <a:endParaRPr dirty="0"/>
          </a:p>
          <a:p>
            <a:pPr marL="0" lvl="0" indent="0" algn="l" rtl="0">
              <a:lnSpc>
                <a:spcPct val="100000"/>
              </a:lnSpc>
              <a:spcBef>
                <a:spcPts val="0"/>
              </a:spcBef>
              <a:spcAft>
                <a:spcPts val="0"/>
              </a:spcAft>
              <a:buSzPts val="1100"/>
              <a:buNone/>
            </a:pPr>
            <a:r>
              <a:rPr lang="en" dirty="0"/>
              <a:t>And works the way we expect it to</a:t>
            </a:r>
            <a:endParaRPr dirty="0"/>
          </a:p>
          <a:p>
            <a:pPr marL="457200" lvl="0" indent="-298450" algn="l" rtl="0">
              <a:lnSpc>
                <a:spcPct val="100000"/>
              </a:lnSpc>
              <a:spcBef>
                <a:spcPts val="0"/>
              </a:spcBef>
              <a:spcAft>
                <a:spcPts val="0"/>
              </a:spcAft>
              <a:buSzPts val="1100"/>
              <a:buChar char="-"/>
            </a:pPr>
            <a:r>
              <a:rPr lang="en" dirty="0"/>
              <a:t>We’ll be looking at unit testing as an established way to do this automatically,</a:t>
            </a:r>
            <a:endParaRPr dirty="0"/>
          </a:p>
          <a:p>
            <a:pPr marL="457200" lvl="0" indent="-298450" algn="l" rtl="0">
              <a:lnSpc>
                <a:spcPct val="100000"/>
              </a:lnSpc>
              <a:spcBef>
                <a:spcPts val="0"/>
              </a:spcBef>
              <a:spcAft>
                <a:spcPts val="0"/>
              </a:spcAft>
              <a:buSzPts val="1100"/>
              <a:buChar char="-"/>
            </a:pPr>
            <a:r>
              <a:rPr lang="en" dirty="0"/>
              <a:t>Writing tests using the </a:t>
            </a:r>
            <a:r>
              <a:rPr lang="en" dirty="0" err="1"/>
              <a:t>pytest</a:t>
            </a:r>
            <a:r>
              <a:rPr lang="en" dirty="0"/>
              <a:t> unit test framework, and running them to check our code's </a:t>
            </a:r>
            <a:r>
              <a:rPr lang="en" dirty="0" err="1"/>
              <a:t>behaviour</a:t>
            </a:r>
            <a:endParaRPr dirty="0"/>
          </a:p>
          <a:p>
            <a:pPr marL="457200" lvl="0" indent="-298450" algn="l" rtl="0">
              <a:lnSpc>
                <a:spcPct val="100000"/>
              </a:lnSpc>
              <a:spcBef>
                <a:spcPts val="0"/>
              </a:spcBef>
              <a:spcAft>
                <a:spcPts val="0"/>
              </a:spcAft>
              <a:buSzPts val="1100"/>
              <a:buChar char="-"/>
            </a:pPr>
            <a:r>
              <a:rPr lang="en" dirty="0"/>
              <a:t>We'll also be looking at ways we can scale up and further automate our unit testing,</a:t>
            </a:r>
            <a:endParaRPr dirty="0"/>
          </a:p>
          <a:p>
            <a:pPr marL="457200" lvl="0" indent="-298450" algn="l" rtl="0">
              <a:lnSpc>
                <a:spcPct val="100000"/>
              </a:lnSpc>
              <a:spcBef>
                <a:spcPts val="0"/>
              </a:spcBef>
              <a:spcAft>
                <a:spcPts val="0"/>
              </a:spcAft>
              <a:buSzPts val="1100"/>
              <a:buChar char="-"/>
            </a:pPr>
            <a:r>
              <a:rPr lang="en" dirty="0"/>
              <a:t>Using </a:t>
            </a:r>
            <a:r>
              <a:rPr lang="en" dirty="0" err="1"/>
              <a:t>parameterisation</a:t>
            </a:r>
            <a:r>
              <a:rPr lang="en" dirty="0"/>
              <a:t> to reuse unit test code with different sets of test data</a:t>
            </a:r>
            <a:endParaRPr dirty="0"/>
          </a:p>
          <a:p>
            <a:pPr marL="457200" lvl="0" indent="-298450" algn="l" rtl="0">
              <a:lnSpc>
                <a:spcPct val="100000"/>
              </a:lnSpc>
              <a:spcBef>
                <a:spcPts val="0"/>
              </a:spcBef>
              <a:spcAft>
                <a:spcPts val="0"/>
              </a:spcAft>
              <a:buSzPts val="1100"/>
              <a:buChar char="-"/>
            </a:pPr>
            <a:r>
              <a:rPr lang="en" dirty="0"/>
              <a:t>And GitHub's continuous integration features to automatically run our tests on our code repo for us</a:t>
            </a:r>
            <a:endParaRPr dirty="0"/>
          </a:p>
          <a:p>
            <a:pPr marL="457200" lvl="0" indent="-298450" algn="l" rtl="0">
              <a:lnSpc>
                <a:spcPct val="100000"/>
              </a:lnSpc>
              <a:spcBef>
                <a:spcPts val="0"/>
              </a:spcBef>
              <a:spcAft>
                <a:spcPts val="0"/>
              </a:spcAft>
              <a:buSzPts val="1100"/>
              <a:buChar char="-"/>
            </a:pPr>
            <a:r>
              <a:rPr lang="en" dirty="0"/>
              <a:t>Finally we’ll be looking at how we can use PyCharm's code debugger to check the </a:t>
            </a:r>
            <a:r>
              <a:rPr lang="en" dirty="0" err="1"/>
              <a:t>behaviour</a:t>
            </a:r>
            <a:r>
              <a:rPr lang="en" dirty="0"/>
              <a:t> of our code as it runs</a:t>
            </a:r>
          </a:p>
          <a:p>
            <a:pPr marL="457200" lvl="0" indent="-298450" algn="l" rtl="0">
              <a:lnSpc>
                <a:spcPct val="100000"/>
              </a:lnSpc>
              <a:spcBef>
                <a:spcPts val="0"/>
              </a:spcBef>
              <a:spcAft>
                <a:spcPts val="0"/>
              </a:spcAft>
              <a:buSzPts val="1100"/>
              <a:buChar char="-"/>
            </a:pPr>
            <a:r>
              <a:rPr lang="en" dirty="0"/>
              <a:t>To help us identify a bug and fix it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Overall, the key message is that as responsible researchers it's a good idea to be able to demonstrably show that our code produces correct results</a:t>
            </a:r>
            <a:endParaRPr dirty="0"/>
          </a:p>
          <a:p>
            <a:pPr marL="457200" lvl="0" indent="-298450" algn="l" rtl="0">
              <a:lnSpc>
                <a:spcPct val="100000"/>
              </a:lnSpc>
              <a:spcBef>
                <a:spcPts val="0"/>
              </a:spcBef>
              <a:spcAft>
                <a:spcPts val="0"/>
              </a:spcAft>
              <a:buSzPts val="1100"/>
              <a:buChar char="-"/>
            </a:pPr>
            <a:r>
              <a:rPr lang="en" dirty="0"/>
              <a:t>At the Institute we've worked with many researchers, some of whom could not categorically say how or sometimes even why - their software's results were correct (were they even correct??)</a:t>
            </a:r>
            <a:endParaRPr dirty="0"/>
          </a:p>
          <a:p>
            <a:pPr marL="457200" lvl="0" indent="-298450" algn="l" rtl="0">
              <a:lnSpc>
                <a:spcPct val="100000"/>
              </a:lnSpc>
              <a:spcBef>
                <a:spcPts val="0"/>
              </a:spcBef>
              <a:spcAft>
                <a:spcPts val="0"/>
              </a:spcAft>
              <a:buSzPts val="1100"/>
              <a:buChar char="-"/>
            </a:pPr>
            <a:r>
              <a:rPr lang="en" dirty="0"/>
              <a:t>Unit testing is one approach that can help us here</a:t>
            </a:r>
            <a:endParaRPr dirty="0"/>
          </a:p>
          <a:p>
            <a:pPr marL="457200" lvl="0" indent="-298450" algn="l" rtl="0">
              <a:lnSpc>
                <a:spcPct val="100000"/>
              </a:lnSpc>
              <a:spcBef>
                <a:spcPts val="0"/>
              </a:spcBef>
              <a:spcAft>
                <a:spcPts val="0"/>
              </a:spcAft>
              <a:buSzPts val="1100"/>
              <a:buChar char="-"/>
            </a:pPr>
            <a:r>
              <a:rPr lang="en" dirty="0"/>
              <a:t>And that unit testing - in the long run - can save us development time if used correctly</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Any questions before we begin?</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Everyone is used to testing their software in one way or another. The simplest way is manual interactive testing, where you call your function manually in, for example, a </a:t>
            </a:r>
            <a:r>
              <a:rPr lang="en-US" dirty="0" err="1">
                <a:latin typeface="Calibri"/>
                <a:cs typeface="Calibri"/>
              </a:rPr>
              <a:t>Jupyter</a:t>
            </a:r>
            <a:r>
              <a:rPr lang="en-US" dirty="0">
                <a:latin typeface="Calibri"/>
                <a:cs typeface="Calibri"/>
              </a:rPr>
              <a:t> notebook and check the output is what you expect.</a:t>
            </a:r>
          </a:p>
          <a:p>
            <a:pPr>
              <a:buNone/>
            </a:pPr>
            <a:r>
              <a:rPr lang="en-US" dirty="0">
                <a:latin typeface="Calibri"/>
                <a:cs typeface="Calibri"/>
              </a:rPr>
              <a:t>This works fine for the first few functions you write, but it doesn't really scale when your project gets larger. Especially when you get functions depending on other functions, it's too hard to manually keep track of which functions we *have* to test anyway.</a:t>
            </a:r>
          </a:p>
          <a:p>
            <a:pPr>
              <a:buNone/>
            </a:pPr>
            <a:r>
              <a:rPr lang="en-US" dirty="0">
                <a:latin typeface="Calibri"/>
                <a:cs typeface="Calibri"/>
              </a:rPr>
              <a:t>Besides, constantly doing the same thing in order to perform manual tests sounds an awful lot like something we can automate right? That's exactly what automated testing is: writing functions to perform the testing you would otherwise do manually. The obvious benefit being that once you have these tests, the computer can automatically run them all for you.</a:t>
            </a:r>
          </a:p>
        </p:txBody>
      </p:sp>
    </p:spTree>
    <p:extLst>
      <p:ext uri="{BB962C8B-B14F-4D97-AF65-F5344CB8AC3E}">
        <p14:creationId xmlns:p14="http://schemas.microsoft.com/office/powerpoint/2010/main" val="4111939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Once you've started with tests, or unit tests specifically, you'll probably notice a similar thing happening as in your regular code: repetitions.</a:t>
            </a:r>
          </a:p>
          <a:p>
            <a:pPr>
              <a:buNone/>
            </a:pPr>
            <a:r>
              <a:rPr lang="en-US" dirty="0">
                <a:latin typeface="Calibri"/>
                <a:cs typeface="Calibri"/>
              </a:rPr>
              <a:t>Testing a certain function for different cases can of course be done by repeating the same test code with different values. In your 'normal' code, you would solve this with for-loops. This will still work in tests too, but then each case would not be shown as a separate test.</a:t>
            </a:r>
          </a:p>
          <a:p>
            <a:pPr>
              <a:buNone/>
            </a:pPr>
            <a:r>
              <a:rPr lang="en-US" dirty="0" err="1">
                <a:latin typeface="Calibri"/>
                <a:cs typeface="Calibri"/>
              </a:rPr>
              <a:t>Pytest</a:t>
            </a:r>
            <a:r>
              <a:rPr lang="en-US" dirty="0">
                <a:latin typeface="Calibri"/>
                <a:cs typeface="Calibri"/>
              </a:rPr>
              <a:t> has a solution for this: parametrization. You'll learn how you can still specify your test to work on a single case at a time, and then specify the different cases above it. </a:t>
            </a:r>
            <a:r>
              <a:rPr lang="en-US" dirty="0" err="1">
                <a:latin typeface="Calibri"/>
                <a:cs typeface="Calibri"/>
              </a:rPr>
              <a:t>Pytest</a:t>
            </a:r>
            <a:r>
              <a:rPr lang="en-US" dirty="0">
                <a:latin typeface="Calibri"/>
                <a:cs typeface="Calibri"/>
              </a:rPr>
              <a:t> then takes care of running each of them.</a:t>
            </a:r>
          </a:p>
          <a:p>
            <a:pPr>
              <a:buNone/>
            </a:pPr>
            <a:endParaRPr lang="en-US" dirty="0">
              <a:latin typeface="Calibri"/>
              <a:cs typeface="Calibri"/>
            </a:endParaRPr>
          </a:p>
          <a:p>
            <a:pPr>
              <a:buNone/>
            </a:pPr>
            <a:r>
              <a:rPr lang="en-US" dirty="0">
                <a:latin typeface="Calibri"/>
                <a:cs typeface="Calibri"/>
              </a:rPr>
              <a:t>The goal of having different cases is to make sure that all possible ways your code can run are checked. In testing terms, this is usually </a:t>
            </a:r>
            <a:r>
              <a:rPr lang="en-US" dirty="0" err="1">
                <a:latin typeface="Calibri"/>
                <a:cs typeface="Calibri"/>
              </a:rPr>
              <a:t>refered</a:t>
            </a:r>
            <a:r>
              <a:rPr lang="en-US" dirty="0">
                <a:latin typeface="Calibri"/>
                <a:cs typeface="Calibri"/>
              </a:rPr>
              <a:t> to as coverage. By running your tests with coverage, it'll let you know which lines are or aren't covered. This is a great way to check if you're forgetting to test any cases your code can handle, or to help decide what tests to write next.</a:t>
            </a:r>
          </a:p>
          <a:p>
            <a:pPr>
              <a:buNone/>
            </a:pPr>
            <a:r>
              <a:rPr lang="en-US" dirty="0">
                <a:latin typeface="Calibri"/>
                <a:cs typeface="Calibri"/>
              </a:rPr>
              <a:t>Don't get distracted by the percentage coverage number though. It's very easy to write tests to get 100% test coverage, without actually testing anything of your code. As with anything: a metric can quickly stop being helpful when you use it as a goal.</a:t>
            </a:r>
          </a:p>
        </p:txBody>
      </p:sp>
    </p:spTree>
    <p:extLst>
      <p:ext uri="{BB962C8B-B14F-4D97-AF65-F5344CB8AC3E}">
        <p14:creationId xmlns:p14="http://schemas.microsoft.com/office/powerpoint/2010/main" val="4210274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Is a typical research lifecycle a waterfall? Nope.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rarely that simple in practice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there are a number of reasons for this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You often find that a group has been building on the same project for years, adding more complexity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The research questions change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The design of a key algorithm needs changing, leading to a need to change the implementation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 mistake is found during data analysis and a bug needs to be fixed pronto</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And what happens when a follow-on project crops up, perhaps some time later?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How about other collaborators come on board an existing project?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Someone wants to reproduce your results by running your software themselves?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Also: very few people plan for their project to decline gracefully, as it's utility ends and becomes superceded</a:t>
            </a:r>
            <a:endParaRPr>
              <a:solidFill>
                <a:schemeClr val="dk1"/>
              </a:solidFill>
            </a:endParaRPr>
          </a:p>
          <a:p>
            <a:pPr marL="914400" lvl="0" indent="-298450" algn="l" rtl="0">
              <a:lnSpc>
                <a:spcPct val="100000"/>
              </a:lnSpc>
              <a:spcBef>
                <a:spcPts val="0"/>
              </a:spcBef>
              <a:spcAft>
                <a:spcPts val="0"/>
              </a:spcAft>
              <a:buClr>
                <a:schemeClr val="dk1"/>
              </a:buClr>
              <a:buSzPts val="1100"/>
              <a:buChar char="-"/>
            </a:pPr>
            <a:r>
              <a:rPr lang="en">
                <a:solidFill>
                  <a:schemeClr val="dk1"/>
                </a:solidFill>
              </a:rPr>
              <a:t>You probably don’t want it to decline - but it will given enough time - so a good idea to consider this aspect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t>We're not even considering integration with other software as as a required part of a collaboration</a:t>
            </a:r>
            <a:endParaRPr/>
          </a:p>
          <a:p>
            <a:pPr marL="0" lvl="0" indent="0" algn="l" rtl="0">
              <a:lnSpc>
                <a:spcPct val="100000"/>
              </a:lnSpc>
              <a:spcBef>
                <a:spcPts val="0"/>
              </a:spcBef>
              <a:spcAft>
                <a:spcPts val="0"/>
              </a:spcAft>
              <a:buSzPts val="1100"/>
              <a:buNone/>
            </a:pPr>
            <a:r>
              <a:rPr lang="en"/>
              <a:t>Far more complicated!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When you've written your tests, it would of course be best to have your tests run automatically too. When working with Gitlab as your remote repository, you can configure Gitlab to automatically run all tests when new commits are pushed to a branch, or on other triggers. This means you'll automatically get feedback on your code, even if you forgot to run the tests on your own machine before pushing the changes. This functionality is called ‘Gitlab CI/CD', and Gitlab very kindly allows every project some free minutes of runtime at this.</a:t>
            </a:r>
          </a:p>
        </p:txBody>
      </p:sp>
    </p:spTree>
    <p:extLst>
      <p:ext uri="{BB962C8B-B14F-4D97-AF65-F5344CB8AC3E}">
        <p14:creationId xmlns:p14="http://schemas.microsoft.com/office/powerpoint/2010/main" val="3053372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Finally in this episode, you'll have a look at PyCharm's debug mode. It's a different way of running your code in PyCharm that's a bit slower, but will let you interrupt your program using preset break points so you can step through your code one instruction at a time. When stepping through code, PyCharm will let you look at the current values of all variables that exist in your program, and tells you exactly which functions were called to get to where you currently are.</a:t>
            </a:r>
          </a:p>
          <a:p>
            <a:pPr>
              <a:buNone/>
            </a:pPr>
            <a:r>
              <a:rPr lang="en-US" dirty="0">
                <a:latin typeface="Calibri"/>
                <a:cs typeface="Calibri"/>
              </a:rPr>
              <a:t>This not only works when you've manually set break points, but also when your code runs into an exception on its own. Both ways are great tools to track down bugs and to determine how to fix them.</a:t>
            </a:r>
          </a:p>
          <a:p>
            <a:pPr>
              <a:buNone/>
            </a:pPr>
            <a:r>
              <a:rPr lang="en-US" dirty="0">
                <a:latin typeface="Calibri"/>
                <a:cs typeface="Calibri"/>
              </a:rPr>
              <a:t>Remember that when you've found (and fixed) a bug, that those situations make excellent test cases, usually referred to as 'Regression tests'. By writing tests of the situations that could be used to recreate bugs you've encountered and fixed, you'll guarantee that the same bug shouldn't pop up again. Or at least not undetected! </a:t>
            </a:r>
          </a:p>
        </p:txBody>
      </p:sp>
    </p:spTree>
    <p:extLst>
      <p:ext uri="{BB962C8B-B14F-4D97-AF65-F5344CB8AC3E}">
        <p14:creationId xmlns:p14="http://schemas.microsoft.com/office/powerpoint/2010/main" val="1862200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33333"/>
                </a:solidFill>
                <a:highlight>
                  <a:srgbClr val="FFFFFF"/>
                </a:highlight>
              </a:rPr>
              <a:t>The terms </a:t>
            </a:r>
            <a:r>
              <a:rPr lang="en" sz="1050" i="1">
                <a:solidFill>
                  <a:srgbClr val="333333"/>
                </a:solidFill>
                <a:highlight>
                  <a:srgbClr val="FFFFFF"/>
                </a:highlight>
              </a:rPr>
              <a:t>programming</a:t>
            </a:r>
            <a:r>
              <a:rPr lang="en" sz="1050">
                <a:solidFill>
                  <a:srgbClr val="333333"/>
                </a:solidFill>
                <a:highlight>
                  <a:srgbClr val="FFFFFF"/>
                </a:highlight>
              </a:rPr>
              <a:t> (or even </a:t>
            </a:r>
            <a:r>
              <a:rPr lang="en" sz="1050" i="1">
                <a:solidFill>
                  <a:srgbClr val="333333"/>
                </a:solidFill>
                <a:highlight>
                  <a:srgbClr val="FFFFFF"/>
                </a:highlight>
              </a:rPr>
              <a:t>coding</a:t>
            </a:r>
            <a:r>
              <a:rPr lang="en" sz="1050">
                <a:solidFill>
                  <a:srgbClr val="333333"/>
                </a:solidFill>
                <a:highlight>
                  <a:srgbClr val="FFFFFF"/>
                </a:highlight>
              </a:rPr>
              <a:t>) and </a:t>
            </a:r>
            <a:r>
              <a:rPr lang="en" sz="1050" i="1">
                <a:solidFill>
                  <a:srgbClr val="333333"/>
                </a:solidFill>
                <a:highlight>
                  <a:srgbClr val="FFFFFF"/>
                </a:highlight>
              </a:rPr>
              <a:t>software engineering</a:t>
            </a:r>
            <a:r>
              <a:rPr lang="en" sz="1050">
                <a:solidFill>
                  <a:srgbClr val="333333"/>
                </a:solidFill>
                <a:highlight>
                  <a:srgbClr val="FFFFFF"/>
                </a:highlight>
              </a:rPr>
              <a:t> are often used interchangeably. They are not. Someone who is engineering software takes a wider view:</a:t>
            </a:r>
            <a:endParaRPr sz="1050">
              <a:solidFill>
                <a:srgbClr val="333333"/>
              </a:solidFill>
              <a:highlight>
                <a:srgbClr val="FFFFFF"/>
              </a:highlight>
            </a:endParaRPr>
          </a:p>
          <a:p>
            <a:pPr marL="457200" lvl="0" indent="-295275" algn="l" rtl="0">
              <a:lnSpc>
                <a:spcPct val="115000"/>
              </a:lnSpc>
              <a:spcBef>
                <a:spcPts val="800"/>
              </a:spcBef>
              <a:spcAft>
                <a:spcPts val="0"/>
              </a:spcAft>
              <a:buClr>
                <a:srgbClr val="333333"/>
              </a:buClr>
              <a:buSzPts val="1050"/>
              <a:buChar char="●"/>
            </a:pPr>
            <a:r>
              <a:rPr lang="en" sz="1050">
                <a:solidFill>
                  <a:srgbClr val="333333"/>
                </a:solidFill>
                <a:highlight>
                  <a:srgbClr val="FFFFFF"/>
                </a:highlight>
              </a:rPr>
              <a:t>The </a:t>
            </a:r>
            <a:r>
              <a:rPr lang="en" sz="1050" i="1">
                <a:solidFill>
                  <a:srgbClr val="333333"/>
                </a:solidFill>
                <a:highlight>
                  <a:srgbClr val="FFFFFF"/>
                </a:highlight>
              </a:rPr>
              <a:t>lifecycle</a:t>
            </a:r>
            <a:r>
              <a:rPr lang="en" sz="1050">
                <a:solidFill>
                  <a:srgbClr val="333333"/>
                </a:solidFill>
                <a:highlight>
                  <a:srgbClr val="FFFFFF"/>
                </a:highlight>
              </a:rPr>
              <a:t> of software: from understanding what is needed, to writing the software and using/releasing it, to what happens afterwards.</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Who will (or may) be involved: software is written for </a:t>
            </a:r>
            <a:r>
              <a:rPr lang="en" sz="1050" i="1">
                <a:solidFill>
                  <a:srgbClr val="333333"/>
                </a:solidFill>
                <a:highlight>
                  <a:srgbClr val="FFFFFF"/>
                </a:highlight>
              </a:rPr>
              <a:t>stakeholders</a:t>
            </a:r>
            <a:r>
              <a:rPr lang="en" sz="1050">
                <a:solidFill>
                  <a:srgbClr val="333333"/>
                </a:solidFill>
                <a:highlight>
                  <a:srgbClr val="FFFFFF"/>
                </a:highlight>
              </a:rPr>
              <a:t>. This may only be the researcher initially, but there is an understanding that others may become involved later (even if that isn’t evident yet). A good rule of thumb is to always assume that code will be read and used by others later on, which includes yourself!</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Software (or code) is an asset: software inherently contains value - for example, in terms of what it can do, the lessons learned throughout its development, and as an implementation of a research approach (i.e. a particular research algorithm, process, or technical approach).</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As an asset, it could be reused: again, it may not be evident initially that the software will have use beyond its initial purpose or project, but there is an assumption that the software - or even just a part of it - could be reused in the future.</a:t>
            </a:r>
            <a:endParaRPr sz="1050">
              <a:solidFill>
                <a:srgbClr val="333333"/>
              </a:solidFill>
              <a:highlight>
                <a:srgbClr val="FFFFFF"/>
              </a:highlight>
            </a:endParaRPr>
          </a:p>
          <a:p>
            <a:pPr marL="0" lvl="0" indent="0" algn="l" rtl="0">
              <a:lnSpc>
                <a:spcPct val="100000"/>
              </a:lnSpc>
              <a:spcBef>
                <a:spcPts val="80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 software development process consists of multiple stages, which in the 'traditional (/ old fashioned)' waterfall model follows one step after another.</a:t>
            </a:r>
          </a:p>
          <a:p>
            <a:pPr marL="158750" indent="0">
              <a:buNone/>
            </a:pPr>
            <a:r>
              <a:rPr lang="en-US"/>
              <a:t>So far, you are all familiar with the "Implementation" step, as that 'simply' consists of the programming you're already doing, and you have worked a bit on the "testing" step too, to make sure what you've implemented is actually correct.</a:t>
            </a:r>
          </a:p>
          <a:p>
            <a:pPr marL="158750" indent="0">
              <a:buNone/>
            </a:pPr>
            <a:r>
              <a:rPr lang="en-US"/>
              <a:t>But it's also important to consider what you actually want to implement in the first place</a:t>
            </a:r>
          </a:p>
          <a:p>
            <a:pPr marL="158750" indent="0">
              <a:buNone/>
            </a:pPr>
            <a:endParaRPr lang="en-US"/>
          </a:p>
          <a:p>
            <a:pPr marL="158750" indent="0">
              <a:buNone/>
            </a:pPr>
            <a:r>
              <a:rPr lang="en-US"/>
              <a:t>*click to reveal 'System Design'*</a:t>
            </a:r>
          </a:p>
          <a:p>
            <a:pPr marL="158750" indent="0">
              <a:buNone/>
            </a:pPr>
            <a:endParaRPr lang="en-US"/>
          </a:p>
          <a:p>
            <a:pPr marL="158750" indent="0">
              <a:buNone/>
            </a:pPr>
            <a:r>
              <a:rPr lang="en-US"/>
              <a:t>After all, it doesn't make sense to start programming if you haven't thought about what you're going to build in the first place.</a:t>
            </a:r>
          </a:p>
          <a:p>
            <a:pPr marL="158750" indent="0">
              <a:buNone/>
            </a:pPr>
            <a:r>
              <a:rPr lang="en-US"/>
              <a:t>But there's more you can take into account when designing your program than just how to implement and test it.</a:t>
            </a:r>
          </a:p>
          <a:p>
            <a:pPr marL="158750" indent="0">
              <a:buNone/>
            </a:pPr>
            <a:endParaRPr lang="en-US"/>
          </a:p>
          <a:p>
            <a:pPr marL="158750" indent="0">
              <a:buNone/>
            </a:pPr>
            <a:r>
              <a:rPr lang="en-US"/>
              <a:t>*click to reveal 'Deployment' and 'Maintenance'*</a:t>
            </a:r>
          </a:p>
          <a:p>
            <a:pPr marL="158750" indent="0">
              <a:buNone/>
            </a:pPr>
            <a:endParaRPr lang="en-US"/>
          </a:p>
          <a:p>
            <a:pPr>
              <a:buNone/>
            </a:pPr>
            <a:r>
              <a:rPr lang="en-US"/>
              <a:t>How you deploy and eventually have/want to maintain your project can also influence your design decisions. </a:t>
            </a:r>
          </a:p>
          <a:p>
            <a:pPr>
              <a:buNone/>
            </a:pPr>
            <a:r>
              <a:rPr lang="en-US"/>
              <a:t>Although Deployment and Maintenance are typically much less 'formal' in a research (and especially in an academic) setting compared to a corporate setting.</a:t>
            </a:r>
          </a:p>
          <a:p>
            <a:pPr>
              <a:buNone/>
            </a:pPr>
            <a:r>
              <a:rPr lang="en-US"/>
              <a:t>Think of the different in running your analysis for a paper compared to deploying a new version of the ns.nl website.</a:t>
            </a:r>
          </a:p>
          <a:p>
            <a:pPr>
              <a:buNone/>
            </a:pPr>
            <a:r>
              <a:rPr lang="en-US"/>
              <a:t> </a:t>
            </a:r>
          </a:p>
          <a:p>
            <a:pPr>
              <a:buNone/>
            </a:pPr>
            <a:r>
              <a:rPr lang="en-US"/>
              <a:t>There is actually one more step in the process.</a:t>
            </a:r>
          </a:p>
          <a:p>
            <a:pPr>
              <a:buNone/>
            </a:pPr>
            <a:r>
              <a:rPr lang="en-US"/>
              <a:t>Just like you can't build without a design, you can't really design without knowing what you want.</a:t>
            </a:r>
          </a:p>
          <a:p>
            <a:pPr>
              <a:buNone/>
            </a:pPr>
            <a:r>
              <a:rPr lang="en-US"/>
              <a:t> </a:t>
            </a:r>
          </a:p>
          <a:p>
            <a:pPr>
              <a:buNone/>
            </a:pPr>
            <a:r>
              <a:rPr lang="en-US"/>
              <a:t>*click to reveal 'Requirement Gather &amp; Analysis'* </a:t>
            </a:r>
          </a:p>
          <a:p>
            <a:pPr>
              <a:buNone/>
            </a:pPr>
            <a:r>
              <a:rPr lang="en-US"/>
              <a:t> </a:t>
            </a:r>
          </a:p>
          <a:p>
            <a:pPr>
              <a:buNone/>
            </a:pPr>
            <a:r>
              <a:rPr lang="en-US"/>
              <a:t>That's where properly specifying your requirements comes in.</a:t>
            </a:r>
          </a:p>
          <a:p>
            <a:pPr>
              <a:buNone/>
            </a:pPr>
            <a:r>
              <a:rPr lang="en-US"/>
              <a:t>Taking dedicated time to think about what the requirements of your project are can be vital in making the right (design) decisions at the start.</a:t>
            </a:r>
          </a:p>
          <a:p>
            <a:pPr>
              <a:buNone/>
            </a:pPr>
            <a:r>
              <a:rPr lang="en-US"/>
              <a:t>After all, the sooner you can correct or avoid a mistake, the cheaper it is.</a:t>
            </a:r>
          </a:p>
          <a:p>
            <a:pPr>
              <a:buNone/>
            </a:pPr>
            <a:r>
              <a:rPr lang="en-US"/>
              <a:t> </a:t>
            </a:r>
          </a:p>
          <a:p>
            <a:pPr>
              <a:buNone/>
            </a:pPr>
            <a:r>
              <a:rPr lang="en-US"/>
              <a:t>Requirements are rarely static though.</a:t>
            </a:r>
          </a:p>
          <a:p>
            <a:pPr>
              <a:buNone/>
            </a:pPr>
            <a:r>
              <a:rPr lang="en-US"/>
              <a:t>More often than not, you will realize that answering a question only raises more, or that what you thought of before is not actually what you end up needing.</a:t>
            </a:r>
          </a:p>
          <a:p>
            <a:pPr>
              <a:buNone/>
            </a:pPr>
            <a:r>
              <a:rPr lang="en-US"/>
              <a:t>This is to be expected and should be accepted and prepared for.</a:t>
            </a:r>
          </a:p>
          <a:p>
            <a:pPr marL="158750" indent="0">
              <a:buNone/>
            </a:pPr>
            <a:r>
              <a:rPr lang="en-US"/>
              <a:t>But that does mean that the simple waterfall from requirements to maintenance is not going to be sufficient.</a:t>
            </a:r>
          </a:p>
          <a:p>
            <a:pPr marL="158750" indent="0">
              <a:buNone/>
            </a:pPr>
            <a:endParaRPr lang="en-US"/>
          </a:p>
        </p:txBody>
      </p:sp>
    </p:spTree>
    <p:extLst>
      <p:ext uri="{BB962C8B-B14F-4D97-AF65-F5344CB8AC3E}">
        <p14:creationId xmlns:p14="http://schemas.microsoft.com/office/powerpoint/2010/main" val="1763558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NL"/>
              <a:t>Agile: sprints, every 1- 4 weeks a waterfall cycle</a:t>
            </a:r>
          </a:p>
        </p:txBody>
      </p:sp>
    </p:spTree>
    <p:extLst>
      <p:ext uri="{BB962C8B-B14F-4D97-AF65-F5344CB8AC3E}">
        <p14:creationId xmlns:p14="http://schemas.microsoft.com/office/powerpoint/2010/main" val="640127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So instead of this waterfall model where you only go through each stage once, you're looking at a continuous or iterative process, where you keep updating or re-evaluating your requirements at some level every once in a while.</a:t>
            </a:r>
          </a:p>
          <a:p>
            <a:pPr>
              <a:buNone/>
            </a:pPr>
            <a:r>
              <a:rPr lang="en-US"/>
              <a:t>Whether that is strictly every two-to-four weeks as in Agile, or more fluidly is completely up to you.</a:t>
            </a:r>
          </a:p>
          <a:p>
            <a:pPr>
              <a:buNone/>
            </a:pPr>
            <a:r>
              <a:rPr lang="en-US"/>
              <a:t>Sometimes it might just be a quick check to confirm that your current requirements and corresponding design are still valid, that's fine too, as long as you've given it some explicit thought.</a:t>
            </a:r>
          </a:p>
        </p:txBody>
      </p:sp>
    </p:spTree>
    <p:extLst>
      <p:ext uri="{BB962C8B-B14F-4D97-AF65-F5344CB8AC3E}">
        <p14:creationId xmlns:p14="http://schemas.microsoft.com/office/powerpoint/2010/main" val="3198758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1166994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Here is an example of an impure function in use: We have two functions `</a:t>
            </a:r>
            <a:r>
              <a:rPr lang="en-US" err="1">
                <a:latin typeface="Calibri"/>
                <a:ea typeface="Calibri"/>
                <a:cs typeface="Calibri"/>
              </a:rPr>
              <a:t>shop_at_Albert_Heijn</a:t>
            </a:r>
            <a:r>
              <a:rPr lang="en-US">
                <a:latin typeface="Calibri"/>
                <a:ea typeface="Calibri"/>
                <a:cs typeface="Calibri"/>
              </a:rPr>
              <a:t>` and `</a:t>
            </a:r>
            <a:r>
              <a:rPr lang="en-US" err="1">
                <a:latin typeface="Calibri"/>
                <a:ea typeface="Calibri"/>
                <a:cs typeface="Calibri"/>
              </a:rPr>
              <a:t>shop_at_Kruidvat</a:t>
            </a:r>
            <a:r>
              <a:rPr lang="en-US">
                <a:latin typeface="Calibri"/>
                <a:ea typeface="Calibri"/>
                <a:cs typeface="Calibri"/>
              </a:rPr>
              <a:t>` that calculate the price of buying products from a shopping list at their stores.</a:t>
            </a:r>
          </a:p>
          <a:p>
            <a:pPr>
              <a:buNone/>
            </a:pPr>
            <a:r>
              <a:rPr lang="en-US">
                <a:latin typeface="Calibri"/>
                <a:ea typeface="Calibri"/>
                <a:cs typeface="Calibri"/>
              </a:rPr>
              <a:t>Kruidvat sells tea and paracetamol, but does not sell cheese or pasta, so we will have to buy those products at Albert Heijn using the second function.</a:t>
            </a:r>
          </a:p>
          <a:p>
            <a:pPr>
              <a:buNone/>
            </a:pPr>
            <a:endParaRPr lang="en-US">
              <a:latin typeface="Calibri"/>
              <a:ea typeface="Calibri"/>
              <a:cs typeface="Calibri"/>
            </a:endParaRPr>
          </a:p>
          <a:p>
            <a:pPr>
              <a:buNone/>
            </a:pPr>
            <a:r>
              <a:rPr lang="en-US">
                <a:latin typeface="Calibri"/>
                <a:ea typeface="Calibri"/>
                <a:cs typeface="Calibri"/>
              </a:rPr>
              <a:t>These functions work just like how you would use a shopping list in person: once you've bought a product, that product is crossed out or removed from your list.</a:t>
            </a:r>
          </a:p>
          <a:p>
            <a:pPr>
              <a:buNone/>
            </a:pPr>
            <a:r>
              <a:rPr lang="en-US">
                <a:latin typeface="Calibri"/>
                <a:ea typeface="Calibri"/>
                <a:cs typeface="Calibri"/>
              </a:rPr>
              <a:t>*click to next slide*</a:t>
            </a:r>
          </a:p>
        </p:txBody>
      </p:sp>
    </p:spTree>
    <p:extLst>
      <p:ext uri="{BB962C8B-B14F-4D97-AF65-F5344CB8AC3E}">
        <p14:creationId xmlns:p14="http://schemas.microsoft.com/office/powerpoint/2010/main" val="3267422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As you can see, the tea and paracetamol have now been removed from the shopping list.</a:t>
            </a:r>
          </a:p>
          <a:p>
            <a:pPr>
              <a:buNone/>
            </a:pPr>
            <a:r>
              <a:rPr lang="en-US">
                <a:latin typeface="Calibri"/>
                <a:ea typeface="Calibri"/>
                <a:cs typeface="Calibri"/>
              </a:rPr>
              <a:t>This means that when using the same `</a:t>
            </a:r>
            <a:r>
              <a:rPr lang="en-US" err="1">
                <a:latin typeface="Calibri"/>
                <a:ea typeface="Calibri"/>
                <a:cs typeface="Calibri"/>
              </a:rPr>
              <a:t>shopping_list</a:t>
            </a:r>
            <a:r>
              <a:rPr lang="en-US">
                <a:latin typeface="Calibri"/>
                <a:ea typeface="Calibri"/>
                <a:cs typeface="Calibri"/>
              </a:rPr>
              <a:t>` variable, we only end up buying cheese and pasta at Albert Heijn instead of the full list.</a:t>
            </a:r>
          </a:p>
          <a:p>
            <a:pPr>
              <a:buNone/>
            </a:pPr>
            <a:r>
              <a:rPr lang="en-US">
                <a:latin typeface="Calibri"/>
                <a:ea typeface="Calibri"/>
                <a:cs typeface="Calibri"/>
              </a:rPr>
              <a:t>In this case that is the intended behavior of the programmer, but it does make the function harder to use generically, harder to document and harder to test.</a:t>
            </a:r>
          </a:p>
          <a:p>
            <a:pPr>
              <a:buNone/>
            </a:pPr>
            <a:r>
              <a:rPr lang="en-US">
                <a:latin typeface="Calibri"/>
                <a:ea typeface="Calibri"/>
                <a:cs typeface="Calibri"/>
              </a:rPr>
              <a:t>For example, we can't easily re-use the same shopping list to check which order of shopping would be cheaper: our shopping list is empty after calling both for the first time, and in this case we don't have a copy of the original anymore.</a:t>
            </a:r>
          </a:p>
          <a:p>
            <a:pPr>
              <a:buNone/>
            </a:pPr>
            <a:endParaRPr lang="en-US">
              <a:latin typeface="Calibri"/>
              <a:ea typeface="Calibri"/>
              <a:cs typeface="Calibri"/>
            </a:endParaRPr>
          </a:p>
          <a:p>
            <a:pPr>
              <a:buNone/>
            </a:pPr>
            <a:r>
              <a:rPr lang="en-US">
                <a:latin typeface="Calibri"/>
                <a:ea typeface="Calibri"/>
                <a:cs typeface="Calibri"/>
              </a:rPr>
              <a:t>In short, a pure function should always return the same output for the same input, and should not change anything outside itself.</a:t>
            </a:r>
          </a:p>
          <a:p>
            <a:pPr>
              <a:buNone/>
            </a:pPr>
            <a:r>
              <a:rPr lang="en-US">
                <a:latin typeface="Calibri"/>
                <a:ea typeface="Calibri"/>
                <a:cs typeface="Calibri"/>
              </a:rPr>
              <a:t>This also means it should be independent of any other local/global variables that may be around.</a:t>
            </a:r>
          </a:p>
          <a:p>
            <a:pPr>
              <a:buNone/>
            </a:pPr>
            <a:r>
              <a:rPr lang="en-US">
                <a:latin typeface="Calibri"/>
                <a:ea typeface="Calibri"/>
                <a:cs typeface="Calibri"/>
              </a:rPr>
              <a:t>By writing our functions this way, they usually become easier to work with, and especially to test: there will never be any (unexpected) dependencies on other tests or state.</a:t>
            </a:r>
          </a:p>
          <a:p>
            <a:pPr>
              <a:buNone/>
            </a:pPr>
            <a:endParaRPr lang="en-US">
              <a:latin typeface="Calibri"/>
              <a:ea typeface="Calibri"/>
              <a:cs typeface="Calibri"/>
            </a:endParaRPr>
          </a:p>
        </p:txBody>
      </p:sp>
    </p:spTree>
    <p:extLst>
      <p:ext uri="{BB962C8B-B14F-4D97-AF65-F5344CB8AC3E}">
        <p14:creationId xmlns:p14="http://schemas.microsoft.com/office/powerpoint/2010/main" val="801844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How might we rewrite this to be pure functions?</a:t>
            </a:r>
          </a:p>
          <a:p>
            <a:pPr>
              <a:buNone/>
            </a:pPr>
            <a:r>
              <a:rPr lang="en-US">
                <a:latin typeface="Calibri"/>
                <a:ea typeface="Calibri"/>
                <a:cs typeface="Calibri"/>
              </a:rPr>
              <a:t>One way could be to first create a function that returns a new list with only those items available at that store</a:t>
            </a:r>
          </a:p>
        </p:txBody>
      </p:sp>
    </p:spTree>
    <p:extLst>
      <p:ext uri="{BB962C8B-B14F-4D97-AF65-F5344CB8AC3E}">
        <p14:creationId xmlns:p14="http://schemas.microsoft.com/office/powerpoint/2010/main" val="2564997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Even heavily engineered projects get it wrong.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Here's an example: the Ariane 5 rocket.</a:t>
            </a:r>
            <a:endParaRPr/>
          </a:p>
          <a:p>
            <a:pPr marL="457200" lvl="0" indent="-298450" algn="l" rtl="0">
              <a:lnSpc>
                <a:spcPct val="100000"/>
              </a:lnSpc>
              <a:spcBef>
                <a:spcPts val="0"/>
              </a:spcBef>
              <a:spcAft>
                <a:spcPts val="0"/>
              </a:spcAft>
              <a:buSzPts val="1100"/>
              <a:buChar char="-"/>
            </a:pPr>
            <a:r>
              <a:rPr lang="en"/>
              <a:t>$7B development</a:t>
            </a:r>
            <a:endParaRPr/>
          </a:p>
          <a:p>
            <a:pPr marL="457200" lvl="0" indent="-298450" algn="l" rtl="0">
              <a:lnSpc>
                <a:spcPct val="100000"/>
              </a:lnSpc>
              <a:spcBef>
                <a:spcPts val="0"/>
              </a:spcBef>
              <a:spcAft>
                <a:spcPts val="0"/>
              </a:spcAft>
              <a:buSzPts val="1100"/>
              <a:buChar char="-"/>
            </a:pPr>
            <a:r>
              <a:rPr lang="en"/>
              <a:t>$500 milion rocket</a:t>
            </a:r>
            <a:endParaRPr/>
          </a:p>
          <a:p>
            <a:pPr marL="457200" lvl="0" indent="-298450" algn="l" rtl="0">
              <a:lnSpc>
                <a:spcPct val="100000"/>
              </a:lnSpc>
              <a:spcBef>
                <a:spcPts val="0"/>
              </a:spcBef>
              <a:spcAft>
                <a:spcPts val="0"/>
              </a:spcAft>
              <a:buSzPts val="1100"/>
              <a:buChar char="-"/>
            </a:pPr>
            <a:r>
              <a:rPr lang="en"/>
              <a:t>Used Ariane 4 code - a good thing right? Reusing code?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Problem was ultimately c</a:t>
            </a:r>
            <a:r>
              <a:rPr lang="en"/>
              <a:t>aused an arithmetic overflow. Why wasn't this caught?</a:t>
            </a:r>
            <a:endParaRPr/>
          </a:p>
          <a:p>
            <a:pPr marL="0" lvl="0" indent="0" algn="l" rtl="0">
              <a:lnSpc>
                <a:spcPct val="100000"/>
              </a:lnSpc>
              <a:spcBef>
                <a:spcPts val="0"/>
              </a:spcBef>
              <a:spcAft>
                <a:spcPts val="0"/>
              </a:spcAft>
              <a:buSzPts val="1100"/>
              <a:buNone/>
            </a:pPr>
            <a:r>
              <a:rPr lang="en"/>
              <a:t>An exception in the code that dealt with this situation was disabled.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Truly spectacular failure. Could have been caught during:</a:t>
            </a:r>
            <a:endParaRPr/>
          </a:p>
          <a:p>
            <a:pPr marL="457200" lvl="0" indent="-298450" algn="l" rtl="0">
              <a:lnSpc>
                <a:spcPct val="100000"/>
              </a:lnSpc>
              <a:spcBef>
                <a:spcPts val="0"/>
              </a:spcBef>
              <a:spcAft>
                <a:spcPts val="0"/>
              </a:spcAft>
              <a:buSzPts val="1100"/>
              <a:buChar char="-"/>
            </a:pPr>
            <a:r>
              <a:rPr lang="en"/>
              <a:t>Requirements</a:t>
            </a:r>
            <a:endParaRPr/>
          </a:p>
          <a:p>
            <a:pPr marL="457200" lvl="0" indent="-298450" algn="l" rtl="0">
              <a:lnSpc>
                <a:spcPct val="100000"/>
              </a:lnSpc>
              <a:spcBef>
                <a:spcPts val="0"/>
              </a:spcBef>
              <a:spcAft>
                <a:spcPts val="0"/>
              </a:spcAft>
              <a:buSzPts val="1100"/>
              <a:buChar char="-"/>
            </a:pPr>
            <a:r>
              <a:rPr lang="en"/>
              <a:t>Design</a:t>
            </a:r>
            <a:endParaRPr/>
          </a:p>
          <a:p>
            <a:pPr marL="457200" lvl="0" indent="-298450" algn="l" rtl="0">
              <a:lnSpc>
                <a:spcPct val="100000"/>
              </a:lnSpc>
              <a:spcBef>
                <a:spcPts val="0"/>
              </a:spcBef>
              <a:spcAft>
                <a:spcPts val="0"/>
              </a:spcAft>
              <a:buSzPts val="1100"/>
              <a:buChar char="-"/>
            </a:pPr>
            <a:r>
              <a:rPr lang="en"/>
              <a:t>Reuse of Ariane 4 code</a:t>
            </a:r>
            <a:endParaRPr/>
          </a:p>
          <a:p>
            <a:pPr marL="457200" lvl="0" indent="-298450" algn="l" rtl="0">
              <a:lnSpc>
                <a:spcPct val="100000"/>
              </a:lnSpc>
              <a:spcBef>
                <a:spcPts val="0"/>
              </a:spcBef>
              <a:spcAft>
                <a:spcPts val="0"/>
              </a:spcAft>
              <a:buSzPts val="1100"/>
              <a:buChar char="-"/>
            </a:pPr>
            <a:r>
              <a:rPr lang="en"/>
              <a:t>Testing?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With these new functions, our original shopping list is unchanged.</a:t>
            </a:r>
          </a:p>
          <a:p>
            <a:pPr>
              <a:buNone/>
            </a:pPr>
            <a:r>
              <a:rPr lang="en-US">
                <a:latin typeface="Calibri"/>
                <a:ea typeface="Calibri"/>
                <a:cs typeface="Calibri"/>
              </a:rPr>
              <a:t>We could then write separate functions that calculate the price for certain items at a certain store.</a:t>
            </a:r>
          </a:p>
          <a:p>
            <a:pPr>
              <a:buNone/>
            </a:pPr>
            <a:r>
              <a:rPr lang="en-US">
                <a:latin typeface="Calibri"/>
                <a:ea typeface="Calibri"/>
                <a:cs typeface="Calibri"/>
              </a:rPr>
              <a:t>Those can then be combined in another function that takes care of buying things from the shopping list in order so we don't buy anything twice.</a:t>
            </a:r>
          </a:p>
          <a:p>
            <a:pPr>
              <a:buNone/>
            </a:pPr>
            <a:r>
              <a:rPr lang="en-US">
                <a:latin typeface="Calibri"/>
                <a:ea typeface="Calibri"/>
                <a:cs typeface="Calibri"/>
              </a:rPr>
              <a:t>Note that this is just an example/suggestion, and other/better ways of structuring functionality might be possible</a:t>
            </a:r>
          </a:p>
          <a:p>
            <a:pPr>
              <a:buNone/>
            </a:pPr>
            <a:endParaRPr lang="en-US">
              <a:latin typeface="Calibri"/>
              <a:ea typeface="Calibri"/>
              <a:cs typeface="Calibri"/>
            </a:endParaRPr>
          </a:p>
          <a:p>
            <a:pPr>
              <a:buNone/>
            </a:pPr>
            <a:r>
              <a:rPr lang="en-US">
                <a:latin typeface="Calibri"/>
                <a:ea typeface="Calibri"/>
                <a:cs typeface="Calibri"/>
              </a:rPr>
              <a:t>However we end up **refactoring** the original implementation, while it might be a bit more work to separate out the functions like this, we do end up with functions that are smaller, do a single clear thing and are much easier to test.</a:t>
            </a:r>
          </a:p>
          <a:p>
            <a:pPr>
              <a:buNone/>
            </a:pPr>
            <a:r>
              <a:rPr lang="en-US">
                <a:latin typeface="Calibri"/>
                <a:ea typeface="Calibri"/>
                <a:cs typeface="Calibri"/>
              </a:rPr>
              <a:t>The concept of only programming with such pure functions is a paradigm called functional programming, and is one of several programming paradigms that Python supports.</a:t>
            </a:r>
          </a:p>
          <a:p>
            <a:pPr>
              <a:buNone/>
            </a:pPr>
            <a:r>
              <a:rPr lang="en-US">
                <a:latin typeface="Calibri"/>
                <a:ea typeface="Calibri"/>
                <a:cs typeface="Calibri"/>
              </a:rPr>
              <a:t>(Other paradigms can include procedural and object oriented programming)</a:t>
            </a:r>
          </a:p>
          <a:p>
            <a:pPr>
              <a:buNone/>
            </a:pPr>
            <a:endParaRPr lang="en-US">
              <a:latin typeface="Calibri"/>
              <a:ea typeface="Calibri"/>
              <a:cs typeface="Calibri"/>
            </a:endParaRPr>
          </a:p>
          <a:p>
            <a:pPr>
              <a:buNone/>
            </a:pPr>
            <a:endParaRPr lang="en-US">
              <a:latin typeface="Calibri"/>
              <a:ea typeface="Calibri"/>
              <a:cs typeface="Calibri"/>
            </a:endParaRPr>
          </a:p>
          <a:p>
            <a:pPr>
              <a:buNone/>
            </a:pPr>
            <a:endParaRPr lang="en-US">
              <a:ea typeface="Calibri"/>
            </a:endParaRPr>
          </a:p>
        </p:txBody>
      </p:sp>
    </p:spTree>
    <p:extLst>
      <p:ext uri="{BB962C8B-B14F-4D97-AF65-F5344CB8AC3E}">
        <p14:creationId xmlns:p14="http://schemas.microsoft.com/office/powerpoint/2010/main" val="15160607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In this episode you'll learn how to work together using code review. This can be done in several ways, but we'll show you the most common way this is done in large organizations and in most open source projects: using the &lt;click&gt; fork and &lt;click&gt; pull method. </a:t>
            </a:r>
          </a:p>
          <a:p>
            <a:pPr>
              <a:buNone/>
            </a:pPr>
            <a:r>
              <a:rPr lang="en-US">
                <a:latin typeface="Calibri"/>
                <a:cs typeface="Calibri"/>
              </a:rPr>
              <a:t>&lt;next slide&gt;</a:t>
            </a:r>
          </a:p>
        </p:txBody>
      </p:sp>
    </p:spTree>
    <p:extLst>
      <p:ext uri="{BB962C8B-B14F-4D97-AF65-F5344CB8AC3E}">
        <p14:creationId xmlns:p14="http://schemas.microsoft.com/office/powerpoint/2010/main" val="1364529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Here's a schematic overview of the Fork &amp; Pull method: It should remind you of a git workflow with feature branches. In principle, that's exactly what this is.</a:t>
            </a:r>
          </a:p>
          <a:p>
            <a:pPr>
              <a:buNone/>
            </a:pPr>
            <a:r>
              <a:rPr lang="en-US">
                <a:latin typeface="Calibri"/>
                <a:cs typeface="Calibri"/>
              </a:rPr>
              <a:t>To Fork a repository means to make a personal copy of a repository in your account. Note that this is a account action which maintains the link between the repository on your account and the original one.</a:t>
            </a:r>
          </a:p>
          <a:p>
            <a:pPr>
              <a:buNone/>
            </a:pPr>
            <a:r>
              <a:rPr lang="en-US">
                <a:latin typeface="Calibri"/>
                <a:cs typeface="Calibri"/>
              </a:rPr>
              <a:t>You can use the fork to create your feature branches for whatever changes you want to make. But instead of directly merging, you have to make a request to the original repository to accept your merge. In GitHub terms this is called a Pull Request (PR), as you're asking them to pull your changes into their repository. On GitLab, this same process is called a Merge Request (MR).</a:t>
            </a:r>
          </a:p>
          <a:p>
            <a:pPr>
              <a:buNone/>
            </a:pPr>
            <a:r>
              <a:rPr lang="en-US">
                <a:latin typeface="Calibri"/>
                <a:cs typeface="Calibri"/>
              </a:rPr>
              <a:t>The PR is again a GitHub specific thing, which creates a place to view the proposed changes and discuss them. Any future pushed commits to the branch for which you've made the PR, will automatically update the PR.</a:t>
            </a:r>
          </a:p>
        </p:txBody>
      </p:sp>
    </p:spTree>
    <p:extLst>
      <p:ext uri="{BB962C8B-B14F-4D97-AF65-F5344CB8AC3E}">
        <p14:creationId xmlns:p14="http://schemas.microsoft.com/office/powerpoint/2010/main" val="1186247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a:p>
            <a:endParaRPr lang="en-NL"/>
          </a:p>
        </p:txBody>
      </p:sp>
    </p:spTree>
    <p:extLst>
      <p:ext uri="{BB962C8B-B14F-4D97-AF65-F5344CB8AC3E}">
        <p14:creationId xmlns:p14="http://schemas.microsoft.com/office/powerpoint/2010/main" val="3363338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Another important part of online collaboration and preparing your code for reuse and release is to create a good README. This is the billboard for your repository and is shown as your 'homepage' on GitHub. There are several best practices of what should be included in a README, which you will learn about in this episode.</a:t>
            </a:r>
          </a:p>
          <a:p>
            <a:pPr>
              <a:buNone/>
            </a:pPr>
            <a:endParaRPr lang="en-US">
              <a:latin typeface="Calibri"/>
              <a:cs typeface="Calibri"/>
            </a:endParaRPr>
          </a:p>
          <a:p>
            <a:pPr>
              <a:buNone/>
            </a:pPr>
            <a:r>
              <a:rPr lang="en-US">
                <a:latin typeface="Calibri"/>
                <a:cs typeface="Calibri"/>
              </a:rPr>
              <a:t>Documentation does not only help others, but also yourself: if you work on other projects and come back later, you will have forgotten most of the details.</a:t>
            </a:r>
          </a:p>
        </p:txBody>
      </p:sp>
    </p:spTree>
    <p:extLst>
      <p:ext uri="{BB962C8B-B14F-4D97-AF65-F5344CB8AC3E}">
        <p14:creationId xmlns:p14="http://schemas.microsoft.com/office/powerpoint/2010/main" val="3440386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Finally you will learn how the actual publishing of python packages works using Python's Poetry &lt;click, shows Zen of Python poem&gt;</a:t>
            </a:r>
          </a:p>
          <a:p>
            <a:pPr>
              <a:buNone/>
            </a:pPr>
            <a:r>
              <a:rPr lang="en-US">
                <a:latin typeface="Calibri"/>
                <a:cs typeface="Calibri"/>
              </a:rPr>
              <a:t>Okay, not actually this kind of poetry, although I do like this one. (If you want to read it yourself later, try 'import this' in your python console)</a:t>
            </a:r>
          </a:p>
          <a:p>
            <a:pPr>
              <a:buNone/>
            </a:pPr>
            <a:endParaRPr lang="en-US">
              <a:latin typeface="Calibri"/>
              <a:cs typeface="Calibri"/>
            </a:endParaRPr>
          </a:p>
          <a:p>
            <a:pPr>
              <a:buNone/>
            </a:pPr>
            <a:r>
              <a:rPr lang="en-US">
                <a:latin typeface="Calibri"/>
                <a:cs typeface="Calibri"/>
              </a:rPr>
              <a:t>&lt;click&gt; Instead, I mean the Python tool called Poetry. This is a tool meant to manage your package dependencies and to help build and publish your package to the Python Packaging Index: </a:t>
            </a:r>
            <a:r>
              <a:rPr lang="en-US" err="1">
                <a:latin typeface="Calibri"/>
                <a:cs typeface="Calibri"/>
              </a:rPr>
              <a:t>PyPI</a:t>
            </a:r>
            <a:r>
              <a:rPr lang="en-US">
                <a:latin typeface="Calibri"/>
                <a:cs typeface="Calibri"/>
              </a:rPr>
              <a:t> so it can be 'pip </a:t>
            </a:r>
            <a:r>
              <a:rPr lang="en-US" err="1">
                <a:latin typeface="Calibri"/>
                <a:cs typeface="Calibri"/>
              </a:rPr>
              <a:t>install'ed</a:t>
            </a:r>
            <a:r>
              <a:rPr lang="en-US">
                <a:latin typeface="Calibri"/>
                <a:cs typeface="Calibri"/>
              </a:rPr>
              <a:t> by others. Even if you don't actually want to upload your package </a:t>
            </a:r>
            <a:r>
              <a:rPr lang="en-US" err="1">
                <a:latin typeface="Calibri"/>
                <a:cs typeface="Calibri"/>
              </a:rPr>
              <a:t>publically</a:t>
            </a:r>
            <a:r>
              <a:rPr lang="en-US">
                <a:latin typeface="Calibri"/>
                <a:cs typeface="Calibri"/>
              </a:rPr>
              <a:t>, it's still useful to know how to make your packages installable, as it also means you can locally install your code to make it easily reusable in your various working environments. </a:t>
            </a:r>
          </a:p>
        </p:txBody>
      </p:sp>
    </p:spTree>
    <p:extLst>
      <p:ext uri="{BB962C8B-B14F-4D97-AF65-F5344CB8AC3E}">
        <p14:creationId xmlns:p14="http://schemas.microsoft.com/office/powerpoint/2010/main" val="4041891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5b3d0933d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5b3d0933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[Who managed to finish the first four sections' material?]</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If I could ask Aleks to prepare the breakout rooms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What remaining questions do you have on the material so far?</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So last week we had you working together a bit, and the next couple of days' material will continue this theme</a:t>
            </a:r>
            <a:endParaRPr dirty="0">
              <a:solidFill>
                <a:schemeClr val="dk1"/>
              </a:solidFill>
            </a:endParaRPr>
          </a:p>
          <a:p>
            <a:pPr marL="0" lvl="0" indent="0" algn="l" rtl="0">
              <a:spcBef>
                <a:spcPts val="0"/>
              </a:spcBef>
              <a:spcAft>
                <a:spcPts val="0"/>
              </a:spcAft>
              <a:buSzPts val="1100"/>
              <a:buNone/>
            </a:pPr>
            <a:r>
              <a:rPr lang="en" dirty="0">
                <a:solidFill>
                  <a:schemeClr val="dk1"/>
                </a:solidFill>
              </a:rPr>
              <a:t>Where you'll be working in groups!</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lnSpc>
                <a:spcPct val="100000"/>
              </a:lnSpc>
              <a:spcBef>
                <a:spcPts val="0"/>
              </a:spcBef>
              <a:spcAft>
                <a:spcPts val="0"/>
              </a:spcAft>
              <a:buSzPts val="1100"/>
              <a:buNone/>
            </a:pPr>
            <a:r>
              <a:rPr lang="en" dirty="0"/>
              <a:t>So continuing the theme of doing more work together in a group, as a team:</a:t>
            </a:r>
            <a:endParaRPr dirty="0"/>
          </a:p>
          <a:p>
            <a:pPr marL="457200" lvl="0" indent="-298450" algn="l" rtl="0">
              <a:lnSpc>
                <a:spcPct val="100000"/>
              </a:lnSpc>
              <a:spcBef>
                <a:spcPts val="0"/>
              </a:spcBef>
              <a:spcAft>
                <a:spcPts val="0"/>
              </a:spcAft>
              <a:buSzPts val="1100"/>
              <a:buChar char="-"/>
            </a:pPr>
            <a:r>
              <a:rPr lang="en" dirty="0"/>
              <a:t>So a lot of the things you've been learning about so far are important skills for working in teams,</a:t>
            </a:r>
            <a:endParaRPr dirty="0"/>
          </a:p>
          <a:p>
            <a:pPr marL="457200" lvl="0" indent="-298450" algn="l" rtl="0">
              <a:lnSpc>
                <a:spcPct val="100000"/>
              </a:lnSpc>
              <a:spcBef>
                <a:spcPts val="0"/>
              </a:spcBef>
              <a:spcAft>
                <a:spcPts val="0"/>
              </a:spcAft>
              <a:buSzPts val="1100"/>
              <a:buChar char="-"/>
            </a:pPr>
            <a:r>
              <a:rPr lang="en" dirty="0"/>
              <a:t>and for others within and beyond your team that may reuse your code</a:t>
            </a:r>
            <a:endParaRPr dirty="0"/>
          </a:p>
          <a:p>
            <a:pPr marL="457200" lvl="0" indent="-298450" algn="l" rtl="0">
              <a:lnSpc>
                <a:spcPct val="100000"/>
              </a:lnSpc>
              <a:spcBef>
                <a:spcPts val="0"/>
              </a:spcBef>
              <a:spcAft>
                <a:spcPts val="0"/>
              </a:spcAft>
              <a:buSzPts val="1100"/>
              <a:buChar char="-"/>
            </a:pPr>
            <a:r>
              <a:rPr lang="en" dirty="0"/>
              <a:t>Things like using a branch strategy for developing code in GitHub, ensuring correctness with techniques like unit testing, and giving thought to software design and structuring your code architecturally - so it's easier to understand, develop, and maintain</a:t>
            </a:r>
            <a:endParaRPr dirty="0"/>
          </a:p>
          <a:p>
            <a:pPr marL="457200" lvl="0" indent="-298450" algn="l" rtl="0">
              <a:lnSpc>
                <a:spcPct val="100000"/>
              </a:lnSpc>
              <a:spcBef>
                <a:spcPts val="0"/>
              </a:spcBef>
              <a:spcAft>
                <a:spcPts val="0"/>
              </a:spcAft>
              <a:buSzPts val="1100"/>
              <a:buChar char="-"/>
            </a:pPr>
            <a:r>
              <a:rPr lang="en" dirty="0"/>
              <a:t>All these things help when developing software collectively</a:t>
            </a:r>
            <a:endParaRPr dirty="0"/>
          </a:p>
          <a:p>
            <a:pPr marL="457200" lvl="0" indent="-298450" algn="l" rtl="0">
              <a:lnSpc>
                <a:spcPct val="100000"/>
              </a:lnSpc>
              <a:spcBef>
                <a:spcPts val="0"/>
              </a:spcBef>
              <a:spcAft>
                <a:spcPts val="0"/>
              </a:spcAft>
              <a:buSzPts val="1100"/>
              <a:buChar char="-"/>
            </a:pPr>
            <a:r>
              <a:rPr lang="en" dirty="0"/>
              <a:t>And after the first episode today, it gets a bit more exciting - we'll be looking at bringing these skills together with you working in teams</a:t>
            </a:r>
            <a:endParaRPr dirty="0"/>
          </a:p>
          <a:p>
            <a:pPr marL="457200" lvl="0" indent="-298450" algn="l" rtl="0">
              <a:lnSpc>
                <a:spcPct val="100000"/>
              </a:lnSpc>
              <a:spcBef>
                <a:spcPts val="0"/>
              </a:spcBef>
              <a:spcAft>
                <a:spcPts val="0"/>
              </a:spcAft>
              <a:buSzPts val="1100"/>
              <a:buChar char="-"/>
            </a:pPr>
            <a:r>
              <a:rPr lang="en" dirty="0"/>
              <a:t>As well we looking at some new practices that can really help team development</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In terms of material, this week will start with how we track issues with software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how we communicate with and around software issues as a team</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And how we can use GitHub to manage these issues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Using GitHub project boards to view and </a:t>
            </a:r>
            <a:r>
              <a:rPr lang="en" dirty="0" err="1">
                <a:solidFill>
                  <a:schemeClr val="dk1"/>
                </a:solidFill>
              </a:rPr>
              <a:t>organise</a:t>
            </a:r>
            <a:r>
              <a:rPr lang="en" dirty="0">
                <a:solidFill>
                  <a:schemeClr val="dk1"/>
                </a:solidFill>
              </a:rPr>
              <a:t> these issues, again as a team</a:t>
            </a:r>
            <a:endParaRPr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So after the the first episode it's about assessing the suitability of software for reuse - as a team</a:t>
            </a:r>
            <a:endParaRPr dirty="0"/>
          </a:p>
          <a:p>
            <a:pPr marL="457200" lvl="0" indent="-298450" algn="l" rtl="0">
              <a:lnSpc>
                <a:spcPct val="100000"/>
              </a:lnSpc>
              <a:spcBef>
                <a:spcPts val="0"/>
              </a:spcBef>
              <a:spcAft>
                <a:spcPts val="0"/>
              </a:spcAft>
              <a:buSzPts val="1100"/>
              <a:buChar char="-"/>
            </a:pPr>
            <a:r>
              <a:rPr lang="en" dirty="0"/>
              <a:t>So within your zoom breakout rooms you'll act as a team</a:t>
            </a:r>
            <a:endParaRPr dirty="0"/>
          </a:p>
          <a:p>
            <a:pPr marL="457200" lvl="0" indent="-298450" algn="l" rtl="0">
              <a:lnSpc>
                <a:spcPct val="100000"/>
              </a:lnSpc>
              <a:spcBef>
                <a:spcPts val="0"/>
              </a:spcBef>
              <a:spcAft>
                <a:spcPts val="0"/>
              </a:spcAft>
              <a:buSzPts val="1100"/>
              <a:buChar char="-"/>
            </a:pPr>
            <a:r>
              <a:rPr lang="en" dirty="0"/>
              <a:t>Pick one of the repositories you've been working on to be a team repository,</a:t>
            </a:r>
            <a:endParaRPr dirty="0"/>
          </a:p>
          <a:p>
            <a:pPr marL="457200" lvl="0" indent="-298450" algn="l" rtl="0">
              <a:lnSpc>
                <a:spcPct val="100000"/>
              </a:lnSpc>
              <a:spcBef>
                <a:spcPts val="0"/>
              </a:spcBef>
              <a:spcAft>
                <a:spcPts val="0"/>
              </a:spcAft>
              <a:buSzPts val="1100"/>
              <a:buChar char="-"/>
            </a:pPr>
            <a:r>
              <a:rPr lang="en" dirty="0"/>
              <a:t>And then conduct an assessment of another team's repository, registering issues on their repository as you go</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In the follow-up exercises to that, you'll be working on the issues another team has registered on your repository</a:t>
            </a:r>
            <a:endParaRPr dirty="0"/>
          </a:p>
          <a:p>
            <a:pPr marL="457200" lvl="0" indent="-298450" algn="l" rtl="0">
              <a:lnSpc>
                <a:spcPct val="100000"/>
              </a:lnSpc>
              <a:spcBef>
                <a:spcPts val="0"/>
              </a:spcBef>
              <a:spcAft>
                <a:spcPts val="0"/>
              </a:spcAft>
              <a:buSzPts val="1100"/>
              <a:buChar char="-"/>
            </a:pPr>
            <a:r>
              <a:rPr lang="en" dirty="0"/>
              <a:t>You'll be using techniques such as effort estimation and </a:t>
            </a:r>
            <a:r>
              <a:rPr lang="en" dirty="0" err="1"/>
              <a:t>prioritisation</a:t>
            </a:r>
            <a:r>
              <a:rPr lang="en" dirty="0"/>
              <a:t> to work out which issues are most important and what you can achieve given the effort you have available within your team</a:t>
            </a:r>
            <a:endParaRPr dirty="0"/>
          </a:p>
          <a:p>
            <a:pPr marL="457200" lvl="0" indent="-298450" algn="l" rtl="0">
              <a:lnSpc>
                <a:spcPct val="100000"/>
              </a:lnSpc>
              <a:spcBef>
                <a:spcPts val="0"/>
              </a:spcBef>
              <a:spcAft>
                <a:spcPts val="0"/>
              </a:spcAft>
              <a:buSzPts val="1100"/>
              <a:buChar char="-"/>
            </a:pPr>
            <a:r>
              <a:rPr lang="en" dirty="0"/>
              <a:t>Once you've done that, the idea is you'll divide up the work amongst yourselves and resolve them with the time remaining - in what's known as a sprint (or a mini-sprint in this case)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Hopefully it'll be fun!</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So the key messages from this section are that</a:t>
            </a:r>
            <a:endParaRPr dirty="0"/>
          </a:p>
          <a:p>
            <a:pPr marL="457200" lvl="0" indent="-298450" algn="l" rtl="0">
              <a:lnSpc>
                <a:spcPct val="100000"/>
              </a:lnSpc>
              <a:spcBef>
                <a:spcPts val="0"/>
              </a:spcBef>
              <a:spcAft>
                <a:spcPts val="0"/>
              </a:spcAft>
              <a:buSzPts val="1100"/>
              <a:buChar char="-"/>
            </a:pPr>
            <a:r>
              <a:rPr lang="en" dirty="0"/>
              <a:t>It's a good idea to be diligent in selecting software we want to use in our projects</a:t>
            </a:r>
            <a:endParaRPr dirty="0"/>
          </a:p>
          <a:p>
            <a:pPr marL="914400" lvl="1" indent="-298450" algn="l" rtl="0">
              <a:lnSpc>
                <a:spcPct val="100000"/>
              </a:lnSpc>
              <a:spcBef>
                <a:spcPts val="0"/>
              </a:spcBef>
              <a:spcAft>
                <a:spcPts val="0"/>
              </a:spcAft>
              <a:buSzPts val="1100"/>
              <a:buChar char="-"/>
            </a:pPr>
            <a:r>
              <a:rPr lang="en" dirty="0"/>
              <a:t>we should take time to determine whether the software we </a:t>
            </a:r>
            <a:r>
              <a:rPr lang="en" b="1" dirty="0"/>
              <a:t>can</a:t>
            </a:r>
            <a:r>
              <a:rPr lang="en" dirty="0"/>
              <a:t> use is a good fit</a:t>
            </a:r>
            <a:endParaRPr dirty="0"/>
          </a:p>
          <a:p>
            <a:pPr marL="457200" lvl="0" indent="-298450" algn="l" rtl="0">
              <a:lnSpc>
                <a:spcPct val="100000"/>
              </a:lnSpc>
              <a:spcBef>
                <a:spcPts val="0"/>
              </a:spcBef>
              <a:spcAft>
                <a:spcPts val="0"/>
              </a:spcAft>
              <a:buSzPts val="1100"/>
              <a:buChar char="-"/>
            </a:pPr>
            <a:r>
              <a:rPr lang="en" dirty="0"/>
              <a:t>Also that requirements effort estimation and </a:t>
            </a:r>
            <a:r>
              <a:rPr lang="en" dirty="0" err="1"/>
              <a:t>prioritisation</a:t>
            </a:r>
            <a:r>
              <a:rPr lang="en" dirty="0"/>
              <a:t> are key tools that help us maintain focus on what's important for our project, and also what we can achieve</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r>
              <a:rPr lang="en" dirty="0"/>
              <a:t>Since there's a bit of solo work first then group exercises, there's a bit of synching-up you'll need to do as a team to work together on the group exercises - so perhaps try to work through the first episode and finish by about (say) 2pm if you can</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You'll also need to choose one of your team's repositories to represent your group - you can do this any way you wish!</a:t>
            </a:r>
            <a:endParaRPr dirty="0"/>
          </a:p>
          <a:p>
            <a:pPr marL="0" lvl="0" indent="0" algn="l" rtl="0">
              <a:lnSpc>
                <a:spcPct val="100000"/>
              </a:lnSpc>
              <a:spcBef>
                <a:spcPts val="0"/>
              </a:spcBef>
              <a:spcAft>
                <a:spcPts val="0"/>
              </a:spcAft>
              <a:buSzPts val="1100"/>
              <a:buNone/>
            </a:pPr>
            <a:r>
              <a:rPr lang="en" dirty="0"/>
              <a:t>There's a section in the feedback doc for Section 5 where you can share your repository's URL with another team - the exercise will tell you how to do it, essentially sharing it in a shared Google Doc. I'll share that in the Teams chat after you start.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Here's the shared Google Document:</a:t>
            </a:r>
            <a:br>
              <a:rPr lang="en" dirty="0"/>
            </a:br>
            <a:r>
              <a:rPr lang="en" u="sng" dirty="0">
                <a:solidFill>
                  <a:schemeClr val="hlink"/>
                </a:solidFill>
                <a:hlinkClick r:id="rId3"/>
              </a:rPr>
              <a:t>https://docs.google.com/document/d/1dZ3hE-VpJ4QiPMXeYheBMTf1BLDy6IBBfXH2LUG5KkU/edit#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But of course, let us know if you have any questions!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On that note - any questions before we start?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solidFill>
                  <a:schemeClr val="dk1"/>
                </a:solidFill>
              </a:rPr>
              <a:t>Stewart </a:t>
            </a:r>
            <a:r>
              <a:rPr lang="en" dirty="0" err="1">
                <a:solidFill>
                  <a:schemeClr val="dk1"/>
                </a:solidFill>
              </a:rPr>
              <a:t>Macinnes</a:t>
            </a:r>
            <a:r>
              <a:rPr lang="en" dirty="0">
                <a:solidFill>
                  <a:schemeClr val="dk1"/>
                </a:solidFill>
              </a:rPr>
              <a:t>, project manager talking on software lifecycle</a:t>
            </a:r>
            <a:endParaRPr dirty="0">
              <a:solidFill>
                <a:schemeClr val="dk1"/>
              </a:solidFill>
            </a:endParaRPr>
          </a:p>
          <a:p>
            <a:pPr marL="0" lvl="0" indent="0" algn="l" rtl="0">
              <a:lnSpc>
                <a:spcPct val="100000"/>
              </a:lnSpc>
              <a:spcBef>
                <a:spcPts val="0"/>
              </a:spcBef>
              <a:spcAft>
                <a:spcPts val="0"/>
              </a:spcAft>
              <a:buSzPts val="1100"/>
              <a:buNone/>
            </a:pPr>
            <a:endParaRPr dirty="0">
              <a:solidFill>
                <a:schemeClr val="dk1"/>
              </a:solidFill>
            </a:endParaRPr>
          </a:p>
          <a:p>
            <a:pPr marL="0" lvl="0" indent="0" algn="l" rtl="0">
              <a:lnSpc>
                <a:spcPct val="100000"/>
              </a:lnSpc>
              <a:spcBef>
                <a:spcPts val="0"/>
              </a:spcBef>
              <a:spcAft>
                <a:spcPts val="0"/>
              </a:spcAft>
              <a:buSzPts val="1100"/>
              <a:buNone/>
            </a:pPr>
            <a:r>
              <a:rPr lang="en" dirty="0"/>
              <a:t>Are the breakout rooms ready?</a:t>
            </a:r>
            <a:endParaRPr dirty="0"/>
          </a:p>
          <a:p>
            <a:pPr marL="0" lvl="0" indent="0" algn="l" rtl="0">
              <a:spcBef>
                <a:spcPts val="0"/>
              </a:spcBef>
              <a:spcAft>
                <a:spcPts val="0"/>
              </a:spcAft>
              <a:buClr>
                <a:schemeClr val="dk1"/>
              </a:buClr>
              <a:buSzPts val="1100"/>
              <a:buFont typeface="Arial"/>
              <a:buNone/>
            </a:pPr>
            <a:r>
              <a:rPr lang="en" dirty="0">
                <a:solidFill>
                  <a:schemeClr val="dk1"/>
                </a:solidFill>
              </a:rPr>
              <a:t>See you later at 15:30!</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91997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2549314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5b3d0933d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5b3d0933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 managed to finish the first four sections'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If I could ask Aleks to prepare the breakout rooms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remaining questions do you have on the material so far?</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So last week we had you working together a bit, and the next couple of days' material will continue this theme</a:t>
            </a:r>
            <a:endParaRPr>
              <a:solidFill>
                <a:schemeClr val="dk1"/>
              </a:solidFill>
            </a:endParaRPr>
          </a:p>
          <a:p>
            <a:pPr marL="0" lvl="0" indent="0" algn="l" rtl="0">
              <a:spcBef>
                <a:spcPts val="0"/>
              </a:spcBef>
              <a:spcAft>
                <a:spcPts val="0"/>
              </a:spcAft>
              <a:buSzPts val="1100"/>
              <a:buNone/>
            </a:pPr>
            <a:r>
              <a:rPr lang="en">
                <a:solidFill>
                  <a:schemeClr val="dk1"/>
                </a:solidFill>
              </a:rPr>
              <a:t>Where you'll be working in groups!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So continuing the theme of doing more work together in a group, as a team:</a:t>
            </a:r>
            <a:endParaRPr/>
          </a:p>
          <a:p>
            <a:pPr marL="457200" lvl="0" indent="-298450" algn="l" rtl="0">
              <a:lnSpc>
                <a:spcPct val="100000"/>
              </a:lnSpc>
              <a:spcBef>
                <a:spcPts val="0"/>
              </a:spcBef>
              <a:spcAft>
                <a:spcPts val="0"/>
              </a:spcAft>
              <a:buSzPts val="1100"/>
              <a:buChar char="-"/>
            </a:pPr>
            <a:r>
              <a:rPr lang="en"/>
              <a:t>So a lot of the things you've been learning about so far are important skills for working in teams,</a:t>
            </a:r>
            <a:endParaRPr/>
          </a:p>
          <a:p>
            <a:pPr marL="457200" lvl="0" indent="-298450" algn="l" rtl="0">
              <a:lnSpc>
                <a:spcPct val="100000"/>
              </a:lnSpc>
              <a:spcBef>
                <a:spcPts val="0"/>
              </a:spcBef>
              <a:spcAft>
                <a:spcPts val="0"/>
              </a:spcAft>
              <a:buSzPts val="1100"/>
              <a:buChar char="-"/>
            </a:pPr>
            <a:r>
              <a:rPr lang="en"/>
              <a:t>and for others within and beyond your team that may reuse your code</a:t>
            </a:r>
            <a:endParaRPr/>
          </a:p>
          <a:p>
            <a:pPr marL="457200" lvl="0" indent="-298450" algn="l" rtl="0">
              <a:lnSpc>
                <a:spcPct val="100000"/>
              </a:lnSpc>
              <a:spcBef>
                <a:spcPts val="0"/>
              </a:spcBef>
              <a:spcAft>
                <a:spcPts val="0"/>
              </a:spcAft>
              <a:buSzPts val="1100"/>
              <a:buChar char="-"/>
            </a:pPr>
            <a:r>
              <a:rPr lang="en"/>
              <a:t>Things like using a branch strategy for developing code in GitHub, ensuring correctness with techniques like unit testing, and giving thought to software design and structuring your code architecturally - so it's easier to understand, develop, and maintain</a:t>
            </a:r>
            <a:endParaRPr/>
          </a:p>
          <a:p>
            <a:pPr marL="457200" lvl="0" indent="-298450" algn="l" rtl="0">
              <a:lnSpc>
                <a:spcPct val="100000"/>
              </a:lnSpc>
              <a:spcBef>
                <a:spcPts val="0"/>
              </a:spcBef>
              <a:spcAft>
                <a:spcPts val="0"/>
              </a:spcAft>
              <a:buSzPts val="1100"/>
              <a:buChar char="-"/>
            </a:pPr>
            <a:r>
              <a:rPr lang="en"/>
              <a:t>All these things help when developing software collectively</a:t>
            </a:r>
            <a:endParaRPr/>
          </a:p>
          <a:p>
            <a:pPr marL="457200" lvl="0" indent="-298450" algn="l" rtl="0">
              <a:lnSpc>
                <a:spcPct val="100000"/>
              </a:lnSpc>
              <a:spcBef>
                <a:spcPts val="0"/>
              </a:spcBef>
              <a:spcAft>
                <a:spcPts val="0"/>
              </a:spcAft>
              <a:buSzPts val="1100"/>
              <a:buChar char="-"/>
            </a:pPr>
            <a:r>
              <a:rPr lang="en"/>
              <a:t>And after the first episode today, it gets a bit more exciting - we'll be looking at bringing these skills together with you working in teams</a:t>
            </a:r>
            <a:endParaRPr/>
          </a:p>
          <a:p>
            <a:pPr marL="457200" lvl="0" indent="-298450" algn="l" rtl="0">
              <a:lnSpc>
                <a:spcPct val="100000"/>
              </a:lnSpc>
              <a:spcBef>
                <a:spcPts val="0"/>
              </a:spcBef>
              <a:spcAft>
                <a:spcPts val="0"/>
              </a:spcAft>
              <a:buSzPts val="1100"/>
              <a:buChar char="-"/>
            </a:pPr>
            <a:r>
              <a:rPr lang="en"/>
              <a:t>As well we looking at some new practices that can really help team development</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In terms of material, this week will start with how we track issues with software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how we communicate with and around software issues as a team</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how we can use GitHub to manage these issues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Using GitHub project boards to view and </a:t>
            </a:r>
            <a:r>
              <a:rPr lang="en" err="1">
                <a:solidFill>
                  <a:schemeClr val="dk1"/>
                </a:solidFill>
              </a:rPr>
              <a:t>organise</a:t>
            </a:r>
            <a:r>
              <a:rPr lang="en">
                <a:solidFill>
                  <a:schemeClr val="dk1"/>
                </a:solidFill>
              </a:rPr>
              <a:t> these issues, again as a team</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after the the first episode it's about assessing the suitability of software for reuse - as a team</a:t>
            </a:r>
            <a:endParaRPr/>
          </a:p>
          <a:p>
            <a:pPr marL="457200" lvl="0" indent="-298450" algn="l" rtl="0">
              <a:lnSpc>
                <a:spcPct val="100000"/>
              </a:lnSpc>
              <a:spcBef>
                <a:spcPts val="0"/>
              </a:spcBef>
              <a:spcAft>
                <a:spcPts val="0"/>
              </a:spcAft>
              <a:buSzPts val="1100"/>
              <a:buChar char="-"/>
            </a:pPr>
            <a:r>
              <a:rPr lang="en"/>
              <a:t>So within your zoom breakout rooms you'll act as a team</a:t>
            </a:r>
            <a:endParaRPr/>
          </a:p>
          <a:p>
            <a:pPr marL="457200" lvl="0" indent="-298450" algn="l" rtl="0">
              <a:lnSpc>
                <a:spcPct val="100000"/>
              </a:lnSpc>
              <a:spcBef>
                <a:spcPts val="0"/>
              </a:spcBef>
              <a:spcAft>
                <a:spcPts val="0"/>
              </a:spcAft>
              <a:buSzPts val="1100"/>
              <a:buChar char="-"/>
            </a:pPr>
            <a:r>
              <a:rPr lang="en"/>
              <a:t>Pick one of the repositories you've been working on to be a team repository,</a:t>
            </a:r>
            <a:endParaRPr/>
          </a:p>
          <a:p>
            <a:pPr marL="457200" lvl="0" indent="-298450" algn="l" rtl="0">
              <a:lnSpc>
                <a:spcPct val="100000"/>
              </a:lnSpc>
              <a:spcBef>
                <a:spcPts val="0"/>
              </a:spcBef>
              <a:spcAft>
                <a:spcPts val="0"/>
              </a:spcAft>
              <a:buSzPts val="1100"/>
              <a:buChar char="-"/>
            </a:pPr>
            <a:r>
              <a:rPr lang="en"/>
              <a:t>And then conduct an assessment of another team's repository, registering issues on their repository as you go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the follow-up exercises to that, you'll be working on the issues another team has registered on your repository</a:t>
            </a:r>
            <a:endParaRPr/>
          </a:p>
          <a:p>
            <a:pPr marL="457200" lvl="0" indent="-298450" algn="l" rtl="0">
              <a:lnSpc>
                <a:spcPct val="100000"/>
              </a:lnSpc>
              <a:spcBef>
                <a:spcPts val="0"/>
              </a:spcBef>
              <a:spcAft>
                <a:spcPts val="0"/>
              </a:spcAft>
              <a:buSzPts val="1100"/>
              <a:buChar char="-"/>
            </a:pPr>
            <a:r>
              <a:rPr lang="en"/>
              <a:t>You'll be using techniques such as effort estimation and </a:t>
            </a:r>
            <a:r>
              <a:rPr lang="en" err="1"/>
              <a:t>prioritisation</a:t>
            </a:r>
            <a:r>
              <a:rPr lang="en"/>
              <a:t> to work out which issues are most important and what you can achieve given the effort you have available within your team</a:t>
            </a:r>
            <a:endParaRPr/>
          </a:p>
          <a:p>
            <a:pPr marL="457200" lvl="0" indent="-298450" algn="l" rtl="0">
              <a:lnSpc>
                <a:spcPct val="100000"/>
              </a:lnSpc>
              <a:spcBef>
                <a:spcPts val="0"/>
              </a:spcBef>
              <a:spcAft>
                <a:spcPts val="0"/>
              </a:spcAft>
              <a:buSzPts val="1100"/>
              <a:buChar char="-"/>
            </a:pPr>
            <a:r>
              <a:rPr lang="en"/>
              <a:t>Once you've done that, the idea is you'll divide up the work amongst yourselves and resolve them with the time remaining - in what's known as a sprint (or a mini-sprint in this case)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Hopefully it'll be fun!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the key messages from this section are that</a:t>
            </a:r>
            <a:endParaRPr/>
          </a:p>
          <a:p>
            <a:pPr marL="457200" lvl="0" indent="-298450" algn="l" rtl="0">
              <a:lnSpc>
                <a:spcPct val="100000"/>
              </a:lnSpc>
              <a:spcBef>
                <a:spcPts val="0"/>
              </a:spcBef>
              <a:spcAft>
                <a:spcPts val="0"/>
              </a:spcAft>
              <a:buSzPts val="1100"/>
              <a:buChar char="-"/>
            </a:pPr>
            <a:r>
              <a:rPr lang="en"/>
              <a:t>It's a good idea to be diligent in selecting software we want to use in our projects</a:t>
            </a:r>
            <a:endParaRPr/>
          </a:p>
          <a:p>
            <a:pPr marL="914400" lvl="1" indent="-298450" algn="l" rtl="0">
              <a:lnSpc>
                <a:spcPct val="100000"/>
              </a:lnSpc>
              <a:spcBef>
                <a:spcPts val="0"/>
              </a:spcBef>
              <a:spcAft>
                <a:spcPts val="0"/>
              </a:spcAft>
              <a:buSzPts val="1100"/>
              <a:buChar char="-"/>
            </a:pPr>
            <a:r>
              <a:rPr lang="en"/>
              <a:t>we should take time to determine whether the software we </a:t>
            </a:r>
            <a:r>
              <a:rPr lang="en" b="1"/>
              <a:t>can</a:t>
            </a:r>
            <a:r>
              <a:rPr lang="en"/>
              <a:t> use is a good fit</a:t>
            </a:r>
            <a:endParaRPr/>
          </a:p>
          <a:p>
            <a:pPr marL="457200" lvl="0" indent="-298450" algn="l" rtl="0">
              <a:lnSpc>
                <a:spcPct val="100000"/>
              </a:lnSpc>
              <a:spcBef>
                <a:spcPts val="0"/>
              </a:spcBef>
              <a:spcAft>
                <a:spcPts val="0"/>
              </a:spcAft>
              <a:buSzPts val="1100"/>
              <a:buChar char="-"/>
            </a:pPr>
            <a:r>
              <a:rPr lang="en"/>
              <a:t>Also that requirements effort estimation and </a:t>
            </a:r>
            <a:r>
              <a:rPr lang="en" err="1"/>
              <a:t>prioritisation</a:t>
            </a:r>
            <a:r>
              <a:rPr lang="en"/>
              <a:t> are key tools that help us maintain focus on what's important for our project, and also what we can achieve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
              <a:t>Since there's a bit of solo work first then group exercises, there's a bit of synching-up you'll need to do as a team to work together on the group exercises - so perhaps try to work through the first episode and finish by about (say) 2pm if you can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You'll also need to choose one of your team's repositories to represent your group - you can do this any way you wish!</a:t>
            </a:r>
            <a:endParaRPr/>
          </a:p>
          <a:p>
            <a:pPr marL="0" lvl="0" indent="0" algn="l" rtl="0">
              <a:lnSpc>
                <a:spcPct val="100000"/>
              </a:lnSpc>
              <a:spcBef>
                <a:spcPts val="0"/>
              </a:spcBef>
              <a:spcAft>
                <a:spcPts val="0"/>
              </a:spcAft>
              <a:buSzPts val="1100"/>
              <a:buNone/>
            </a:pPr>
            <a:r>
              <a:rPr lang="en"/>
              <a:t>There's a section in the feedback doc for Section 5 where you can share your repository's URL with another team - the exercise will tell you how to do it, essentially sharing it in a shared Google Doc. I'll share that in the Teams chat after you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Here's the shared Google Document:</a:t>
            </a:r>
            <a:br>
              <a:rPr lang="en"/>
            </a:br>
            <a:r>
              <a:rPr lang="en" u="sng">
                <a:solidFill>
                  <a:schemeClr val="hlink"/>
                </a:solidFill>
                <a:hlinkClick r:id="rId3"/>
              </a:rPr>
              <a:t>https://docs.google.com/document/d/1dZ3hE-VpJ4QiPMXeYheBMTf1BLDy6IBBfXH2LUG5KkU/edit#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But of course, let us know if you have any questions!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On that note - any questions before we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Stewart </a:t>
            </a:r>
            <a:r>
              <a:rPr lang="en" err="1">
                <a:solidFill>
                  <a:schemeClr val="dk1"/>
                </a:solidFill>
              </a:rPr>
              <a:t>Macinnes</a:t>
            </a:r>
            <a:r>
              <a:rPr lang="en">
                <a:solidFill>
                  <a:schemeClr val="dk1"/>
                </a:solidFill>
              </a:rPr>
              <a:t>, project manager talking on software lifecycle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Are the breakout rooms ready?</a:t>
            </a:r>
            <a:endParaRPr/>
          </a:p>
          <a:p>
            <a:pPr marL="0" lvl="0" indent="0" algn="l" rtl="0">
              <a:spcBef>
                <a:spcPts val="0"/>
              </a:spcBef>
              <a:spcAft>
                <a:spcPts val="0"/>
              </a:spcAft>
              <a:buClr>
                <a:schemeClr val="dk1"/>
              </a:buClr>
              <a:buSzPts val="1100"/>
              <a:buFont typeface="Arial"/>
              <a:buNone/>
            </a:pPr>
            <a:r>
              <a:rPr lang="en">
                <a:solidFill>
                  <a:schemeClr val="dk1"/>
                </a:solidFill>
              </a:rPr>
              <a:t>See you later at 15:30!</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Consider this scale: software engineering at one end, pure research on the other...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How far towards software engineering should you go?</a:t>
            </a:r>
            <a:endParaRPr/>
          </a:p>
          <a:p>
            <a:pPr marL="0" lvl="0" indent="0" algn="l" rtl="0">
              <a:lnSpc>
                <a:spcPct val="100000"/>
              </a:lnSpc>
              <a:spcBef>
                <a:spcPts val="0"/>
              </a:spcBef>
              <a:spcAft>
                <a:spcPts val="0"/>
              </a:spcAft>
              <a:buSzPts val="1100"/>
              <a:buNone/>
            </a:pPr>
            <a:r>
              <a:rPr lang="en"/>
              <a:t>Where do you see yourself on this scale?</a:t>
            </a:r>
            <a:endParaRPr/>
          </a:p>
          <a:p>
            <a:pPr marL="0" lvl="0" indent="0" algn="l" rtl="0">
              <a:lnSpc>
                <a:spcPct val="100000"/>
              </a:lnSpc>
              <a:spcBef>
                <a:spcPts val="0"/>
              </a:spcBef>
              <a:spcAft>
                <a:spcPts val="0"/>
              </a:spcAft>
              <a:buSzPts val="1100"/>
              <a:buNone/>
            </a:pPr>
            <a:r>
              <a:rPr lang="en"/>
              <a:t>And importantly: how far </a:t>
            </a:r>
            <a:r>
              <a:rPr lang="en" i="1"/>
              <a:t>should</a:t>
            </a:r>
            <a:r>
              <a:rPr lang="en"/>
              <a:t> you go?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Can always learn new skills</a:t>
            </a:r>
            <a:endParaRPr/>
          </a:p>
          <a:p>
            <a:pPr marL="0" lvl="0" indent="0" algn="l" rtl="0">
              <a:lnSpc>
                <a:spcPct val="100000"/>
              </a:lnSpc>
              <a:spcBef>
                <a:spcPts val="0"/>
              </a:spcBef>
              <a:spcAft>
                <a:spcPts val="0"/>
              </a:spcAft>
              <a:buSzPts val="1100"/>
              <a:buNone/>
            </a:pPr>
            <a:r>
              <a:rPr lang="en"/>
              <a:t>But research pays the bills</a:t>
            </a:r>
            <a:endParaRPr/>
          </a:p>
          <a:p>
            <a:pPr marL="0" lvl="0" indent="0" algn="l" rtl="0">
              <a:lnSpc>
                <a:spcPct val="100000"/>
              </a:lnSpc>
              <a:spcBef>
                <a:spcPts val="0"/>
              </a:spcBef>
              <a:spcAft>
                <a:spcPts val="0"/>
              </a:spcAft>
              <a:buSzPts val="1100"/>
              <a:buNone/>
            </a:pPr>
            <a:r>
              <a:rPr lang="en"/>
              <a:t>Limited time - can't do everything!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there is a tradeoff.</a:t>
            </a:r>
            <a:endParaRPr/>
          </a:p>
          <a:p>
            <a:pPr marL="0" lvl="0" indent="0" algn="l" rtl="0">
              <a:lnSpc>
                <a:spcPct val="100000"/>
              </a:lnSpc>
              <a:spcBef>
                <a:spcPts val="0"/>
              </a:spcBef>
              <a:spcAft>
                <a:spcPts val="0"/>
              </a:spcAft>
              <a:buSzPts val="1100"/>
              <a:buNone/>
            </a:pPr>
            <a:r>
              <a:rPr lang="en"/>
              <a:t>But some core skills, such as those taught in this course, can add to your skills toolbox</a:t>
            </a:r>
            <a:endParaRPr/>
          </a:p>
          <a:p>
            <a:pPr marL="0" lvl="0" indent="0" algn="l" rtl="0">
              <a:lnSpc>
                <a:spcPct val="100000"/>
              </a:lnSpc>
              <a:spcBef>
                <a:spcPts val="0"/>
              </a:spcBef>
              <a:spcAft>
                <a:spcPts val="0"/>
              </a:spcAft>
              <a:buSzPts val="1100"/>
              <a:buNone/>
            </a:pPr>
            <a:r>
              <a:rPr lang="en"/>
              <a:t>And really make a difference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Can always learn more SE skills later!</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5b3d0933d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5b3d0933d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 let's have a look at where this course came from...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what's motivated this course, what's </a:t>
            </a:r>
            <a:r>
              <a:rPr lang="en">
                <a:solidFill>
                  <a:schemeClr val="dk1"/>
                </a:solidFill>
              </a:rPr>
              <a:t>happened so far with it, </a:t>
            </a:r>
            <a:r>
              <a:rPr lang="en"/>
              <a:t>and where is it going?</a:t>
            </a:r>
            <a:endParaRPr/>
          </a:p>
          <a:p>
            <a:pPr marL="0" lvl="0" indent="0" algn="l" rtl="0">
              <a:lnSpc>
                <a:spcPct val="100000"/>
              </a:lnSpc>
              <a:spcBef>
                <a:spcPts val="0"/>
              </a:spcBef>
              <a:spcAft>
                <a:spcPts val="0"/>
              </a:spcAft>
              <a:buSzPts val="1100"/>
              <a:buNone/>
            </a:pPr>
            <a:r>
              <a:rPr lang="en"/>
              <a:t>A bit of background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Research Software Engineering community - within the UK and abroad - is growing</a:t>
            </a:r>
            <a:endParaRPr/>
          </a:p>
          <a:p>
            <a:pPr marL="0" lvl="0" indent="0" algn="l" rtl="0">
              <a:lnSpc>
                <a:spcPct val="100000"/>
              </a:lnSpc>
              <a:spcBef>
                <a:spcPts val="0"/>
              </a:spcBef>
              <a:spcAft>
                <a:spcPts val="0"/>
              </a:spcAft>
              <a:buSzPts val="1100"/>
              <a:buNone/>
            </a:pPr>
            <a:r>
              <a:rPr lang="en">
                <a:solidFill>
                  <a:schemeClr val="dk1"/>
                </a:solidFill>
              </a:rPr>
              <a:t>- Where an RSE is someone who writes research software - very likely yourselves</a:t>
            </a:r>
            <a:endParaRPr/>
          </a:p>
          <a:p>
            <a:pPr marL="0" lvl="0" indent="0" algn="l" rtl="0">
              <a:lnSpc>
                <a:spcPct val="100000"/>
              </a:lnSpc>
              <a:spcBef>
                <a:spcPts val="0"/>
              </a:spcBef>
              <a:spcAft>
                <a:spcPts val="0"/>
              </a:spcAft>
              <a:buSzPts val="1100"/>
              <a:buNone/>
            </a:pPr>
            <a:r>
              <a:rPr lang="en"/>
              <a:t>- And the demands on RSEs as the needs and complexity of research software continue to increase</a:t>
            </a:r>
            <a:endParaRPr/>
          </a:p>
          <a:p>
            <a:pPr marL="0" lvl="0" indent="0" algn="l" rtl="0">
              <a:lnSpc>
                <a:spcPct val="100000"/>
              </a:lnSpc>
              <a:spcBef>
                <a:spcPts val="0"/>
              </a:spcBef>
              <a:spcAft>
                <a:spcPts val="0"/>
              </a:spcAft>
              <a:buSzPts val="1100"/>
              <a:buNone/>
            </a:pPr>
            <a:r>
              <a:rPr lang="en"/>
              <a:t>- Training conducted by initiatives such as the Carpentries, community surveys conducted by the Institute, Institute consultancy projects, collaborations with others - all point to the same thing</a:t>
            </a:r>
            <a:endParaRPr/>
          </a:p>
          <a:p>
            <a:pPr marL="0" lvl="0" indent="0" algn="l" rtl="0">
              <a:lnSpc>
                <a:spcPct val="100000"/>
              </a:lnSpc>
              <a:spcBef>
                <a:spcPts val="0"/>
              </a:spcBef>
              <a:spcAft>
                <a:spcPts val="0"/>
              </a:spcAft>
              <a:buSzPts val="1100"/>
              <a:buNone/>
            </a:pPr>
            <a:r>
              <a:rPr lang="en"/>
              <a:t>- That the community is in need of further upskilling, and that there's a gap in training curricula and courses</a:t>
            </a:r>
            <a:endParaRPr/>
          </a:p>
          <a:p>
            <a:pPr marL="0" lvl="0" indent="0" algn="l" rtl="0">
              <a:lnSpc>
                <a:spcPct val="100000"/>
              </a:lnSpc>
              <a:spcBef>
                <a:spcPts val="0"/>
              </a:spcBef>
              <a:spcAft>
                <a:spcPts val="0"/>
              </a:spcAft>
              <a:buSzPts val="1100"/>
              <a:buNone/>
            </a:pPr>
            <a:r>
              <a:rPr lang="en"/>
              <a:t>- Particularly in the area of software development skills within collaborative teams</a:t>
            </a:r>
            <a:endParaRPr/>
          </a:p>
          <a:p>
            <a:pPr marL="0" lvl="0" indent="0" algn="l" rtl="0">
              <a:lnSpc>
                <a:spcPct val="100000"/>
              </a:lnSpc>
              <a:spcBef>
                <a:spcPts val="0"/>
              </a:spcBef>
              <a:spcAft>
                <a:spcPts val="0"/>
              </a:spcAft>
              <a:buSzPts val="1100"/>
              <a:buNone/>
            </a:pPr>
            <a:r>
              <a:rPr lang="en"/>
              <a:t>- Initiatives like the Carpentries have done an exceptional job of upskilling the community with foundational computational and data management skills</a:t>
            </a:r>
            <a:endParaRPr/>
          </a:p>
          <a:p>
            <a:pPr marL="0" lvl="0" indent="0" algn="l" rtl="0">
              <a:lnSpc>
                <a:spcPct val="100000"/>
              </a:lnSpc>
              <a:spcBef>
                <a:spcPts val="0"/>
              </a:spcBef>
              <a:spcAft>
                <a:spcPts val="0"/>
              </a:spcAft>
              <a:buSzPts val="1100"/>
              <a:buNone/>
            </a:pPr>
            <a:r>
              <a:rPr lang="en"/>
              <a:t>- But what comes after that?</a:t>
            </a:r>
            <a:endParaRPr/>
          </a:p>
          <a:p>
            <a:pPr marL="0" lvl="0" indent="0" algn="l" rtl="0">
              <a:lnSpc>
                <a:spcPct val="100000"/>
              </a:lnSpc>
              <a:spcBef>
                <a:spcPts val="0"/>
              </a:spcBef>
              <a:spcAft>
                <a:spcPts val="0"/>
              </a:spcAft>
              <a:buSzPts val="1100"/>
              <a:buNone/>
            </a:pPr>
            <a:r>
              <a:rPr lang="en"/>
              <a:t>- In a way, we're faced with a similar situation we had previously, before training like the Carpentry courses came along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back in May last year, the Institute commissioned the development of this intermediate course</a:t>
            </a:r>
            <a:endParaRPr/>
          </a:p>
          <a:p>
            <a:pPr marL="0" lvl="0" indent="0" algn="l" rtl="0">
              <a:lnSpc>
                <a:spcPct val="100000"/>
              </a:lnSpc>
              <a:spcBef>
                <a:spcPts val="0"/>
              </a:spcBef>
              <a:spcAft>
                <a:spcPts val="0"/>
              </a:spcAft>
              <a:buSzPts val="1100"/>
              <a:buNone/>
            </a:pPr>
            <a:r>
              <a:rPr lang="en"/>
              <a:t>- Many of our other training, consultancy, and collaborative activities had pointed quite firmly at what those topics should be</a:t>
            </a:r>
            <a:endParaRPr/>
          </a:p>
          <a:p>
            <a:pPr marL="0" lvl="0" indent="0" algn="l" rtl="0">
              <a:lnSpc>
                <a:spcPct val="100000"/>
              </a:lnSpc>
              <a:spcBef>
                <a:spcPts val="0"/>
              </a:spcBef>
              <a:spcAft>
                <a:spcPts val="0"/>
              </a:spcAft>
              <a:buSzPts val="1100"/>
              <a:buNone/>
            </a:pPr>
            <a:r>
              <a:rPr lang="en"/>
              <a:t>- That is, beyond novice skills</a:t>
            </a:r>
            <a:endParaRPr/>
          </a:p>
          <a:p>
            <a:pPr marL="0" lvl="0" indent="0" algn="l" rtl="0">
              <a:lnSpc>
                <a:spcPct val="100000"/>
              </a:lnSpc>
              <a:spcBef>
                <a:spcPts val="0"/>
              </a:spcBef>
              <a:spcAft>
                <a:spcPts val="0"/>
              </a:spcAft>
              <a:buSzPts val="1100"/>
              <a:buNone/>
            </a:pPr>
            <a:r>
              <a:rPr lang="en"/>
              <a:t>- And the pandemic last year meant we were also driven to explore new ways of delivering training online</a:t>
            </a:r>
            <a:endParaRPr/>
          </a:p>
          <a:p>
            <a:pPr marL="0" lvl="0" indent="0" algn="l" rtl="0">
              <a:lnSpc>
                <a:spcPct val="100000"/>
              </a:lnSpc>
              <a:spcBef>
                <a:spcPts val="0"/>
              </a:spcBef>
              <a:spcAft>
                <a:spcPts val="0"/>
              </a:spcAft>
              <a:buSzPts val="1100"/>
              <a:buNone/>
            </a:pPr>
            <a:r>
              <a:rPr lang="en"/>
              <a:t>- And this all came together to shape the course we now have currently</a:t>
            </a:r>
            <a:endParaRPr/>
          </a:p>
          <a:p>
            <a:pPr marL="0" lvl="0" indent="0" algn="l" rtl="0">
              <a:lnSpc>
                <a:spcPct val="100000"/>
              </a:lnSpc>
              <a:spcBef>
                <a:spcPts val="0"/>
              </a:spcBef>
              <a:spcAft>
                <a:spcPts val="0"/>
              </a:spcAft>
              <a:buSzPts val="1100"/>
              <a:buNone/>
            </a:pPr>
            <a:r>
              <a:rPr lang="en"/>
              <a:t>- So development progressed throughout 2020</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Then in March &amp; April 2021 we had two internal pilots and one external pilot of the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Following further refinement we placed it into the Carpentry incubator</a:t>
            </a:r>
            <a:endParaRPr/>
          </a:p>
          <a:p>
            <a:pPr marL="0" lvl="0" indent="0" algn="l" rtl="0">
              <a:lnSpc>
                <a:spcPct val="100000"/>
              </a:lnSpc>
              <a:spcBef>
                <a:spcPts val="0"/>
              </a:spcBef>
              <a:spcAft>
                <a:spcPts val="0"/>
              </a:spcAft>
              <a:buSzPts val="1100"/>
              <a:buNone/>
            </a:pPr>
            <a:r>
              <a:rPr lang="en"/>
              <a:t>- A place for Carpentry-style training material to be shared (at any stage of development)</a:t>
            </a:r>
            <a:endParaRPr/>
          </a:p>
          <a:p>
            <a:pPr marL="0" lvl="0" indent="0" algn="l" rtl="0">
              <a:lnSpc>
                <a:spcPct val="100000"/>
              </a:lnSpc>
              <a:spcBef>
                <a:spcPts val="0"/>
              </a:spcBef>
              <a:spcAft>
                <a:spcPts val="0"/>
              </a:spcAft>
              <a:buSzPts val="1100"/>
              <a:buNone/>
            </a:pPr>
            <a:r>
              <a:rPr lang="en"/>
              <a:t>- To raise the profile of lessons in development, attract new collaborators, get feedback, and so on</a:t>
            </a:r>
            <a:endParaRPr/>
          </a:p>
          <a:p>
            <a:pPr marL="0" lvl="0" indent="0" algn="l" rtl="0">
              <a:lnSpc>
                <a:spcPct val="100000"/>
              </a:lnSpc>
              <a:spcBef>
                <a:spcPts val="0"/>
              </a:spcBef>
              <a:spcAft>
                <a:spcPts val="0"/>
              </a:spcAft>
              <a:buSzPts val="1100"/>
              <a:buNone/>
            </a:pPr>
            <a:r>
              <a:rPr lang="en"/>
              <a:t>- Seeing lots of third-party interest in reusing material in own workshops</a:t>
            </a:r>
            <a:endParaRPr/>
          </a:p>
          <a:p>
            <a:pPr marL="0" lvl="0" indent="0" algn="l" rtl="0">
              <a:lnSpc>
                <a:spcPct val="100000"/>
              </a:lnSpc>
              <a:spcBef>
                <a:spcPts val="0"/>
              </a:spcBef>
              <a:spcAft>
                <a:spcPts val="0"/>
              </a:spcAft>
              <a:buSzPts val="1100"/>
              <a:buNone/>
            </a:pPr>
            <a:r>
              <a:rPr lang="en"/>
              <a:t>- </a:t>
            </a:r>
            <a:r>
              <a:rPr lang="en">
                <a:solidFill>
                  <a:schemeClr val="dk1"/>
                </a:solidFill>
              </a:rPr>
              <a:t>We're working with other academic and industrial groups on future training events in 2022</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So this is a critical time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As well as helping you to learn some useful skills, this event and your feedback is integral to improving it</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 The idea is that anyone can reuse these materials for their own training or other purposes</a:t>
            </a:r>
            <a:endParaRPr/>
          </a:p>
          <a:p>
            <a:pPr marL="0" lvl="0" indent="0" algn="l" rtl="0">
              <a:lnSpc>
                <a:spcPct val="100000"/>
              </a:lnSpc>
              <a:spcBef>
                <a:spcPts val="0"/>
              </a:spcBef>
              <a:spcAft>
                <a:spcPts val="0"/>
              </a:spcAft>
              <a:buSzPts val="1100"/>
              <a:buNone/>
            </a:pPr>
            <a:r>
              <a:rPr lang="en"/>
              <a:t>- And also take them and modify them under the Creative Commons BY v4.0 license</a:t>
            </a:r>
            <a:endParaRPr/>
          </a:p>
          <a:p>
            <a:pPr marL="0" lvl="0" indent="0" algn="l" rtl="0">
              <a:lnSpc>
                <a:spcPct val="100000"/>
              </a:lnSpc>
              <a:spcBef>
                <a:spcPts val="0"/>
              </a:spcBef>
              <a:spcAft>
                <a:spcPts val="0"/>
              </a:spcAft>
              <a:buSzPts val="1100"/>
              <a:buNone/>
            </a:pPr>
            <a:r>
              <a:rPr lang="en"/>
              <a:t>- If you do use them yourselves, for any reason, please let us know of your experiences!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lastly, here are a few points of etiquette about the tools we'll be using throughout the workshop</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For Zoom,</a:t>
            </a:r>
            <a:endParaRPr/>
          </a:p>
          <a:p>
            <a:pPr marL="0" lvl="0" indent="0" algn="l" rtl="0">
              <a:lnSpc>
                <a:spcPct val="100000"/>
              </a:lnSpc>
              <a:spcBef>
                <a:spcPts val="0"/>
              </a:spcBef>
              <a:spcAft>
                <a:spcPts val="0"/>
              </a:spcAft>
              <a:buSzPts val="1100"/>
              <a:buNone/>
            </a:pPr>
            <a:r>
              <a:rPr lang="en"/>
              <a:t>- Please rename yourselves to use at least your first name</a:t>
            </a:r>
            <a:endParaRPr/>
          </a:p>
          <a:p>
            <a:pPr marL="0" lvl="0" indent="0" algn="l" rtl="0">
              <a:lnSpc>
                <a:spcPct val="100000"/>
              </a:lnSpc>
              <a:spcBef>
                <a:spcPts val="0"/>
              </a:spcBef>
              <a:spcAft>
                <a:spcPts val="0"/>
              </a:spcAft>
              <a:buSzPts val="1100"/>
              <a:buNone/>
            </a:pPr>
            <a:r>
              <a:rPr lang="en"/>
              <a:t>- And if you would like, please feel free to add your personal pronouns as well</a:t>
            </a:r>
            <a:endParaRPr/>
          </a:p>
          <a:p>
            <a:pPr marL="0" lvl="0" indent="0" algn="l" rtl="0">
              <a:lnSpc>
                <a:spcPct val="100000"/>
              </a:lnSpc>
              <a:spcBef>
                <a:spcPts val="0"/>
              </a:spcBef>
              <a:spcAft>
                <a:spcPts val="0"/>
              </a:spcAft>
              <a:buSzPts val="1100"/>
              <a:buNone/>
            </a:pPr>
            <a:r>
              <a:rPr lang="en"/>
              <a:t>- You can do that by selecting the 'Participants' tab on the Zoom navigation bar at the bottom</a:t>
            </a:r>
            <a:endParaRPr/>
          </a:p>
          <a:p>
            <a:pPr marL="0" lvl="0" indent="0" algn="l" rtl="0">
              <a:lnSpc>
                <a:spcPct val="100000"/>
              </a:lnSpc>
              <a:spcBef>
                <a:spcPts val="0"/>
              </a:spcBef>
              <a:spcAft>
                <a:spcPts val="0"/>
              </a:spcAft>
              <a:buSzPts val="1100"/>
              <a:buNone/>
            </a:pPr>
            <a:r>
              <a:rPr lang="en"/>
              <a:t>   - Hovering over your name and clicking on 'More', then selecting 'Rename'</a:t>
            </a:r>
            <a:endParaRPr/>
          </a:p>
          <a:p>
            <a:pPr marL="0" lvl="0" indent="0" algn="l" rtl="0">
              <a:lnSpc>
                <a:spcPct val="100000"/>
              </a:lnSpc>
              <a:spcBef>
                <a:spcPts val="0"/>
              </a:spcBef>
              <a:spcAft>
                <a:spcPts val="0"/>
              </a:spcAft>
              <a:buSzPts val="1100"/>
              <a:buNone/>
            </a:pPr>
            <a:r>
              <a:rPr lang="en"/>
              <a:t>- You'll also notice a mute option if you hover over your name as well</a:t>
            </a:r>
            <a:endParaRPr/>
          </a:p>
          <a:p>
            <a:pPr marL="0" lvl="0" indent="0" algn="l" rtl="0">
              <a:lnSpc>
                <a:spcPct val="100000"/>
              </a:lnSpc>
              <a:spcBef>
                <a:spcPts val="0"/>
              </a:spcBef>
              <a:spcAft>
                <a:spcPts val="0"/>
              </a:spcAft>
              <a:buSzPts val="1100"/>
              <a:buNone/>
            </a:pPr>
            <a:r>
              <a:rPr lang="en"/>
              <a:t>   - And it would be great to please mute yourselves if not talking</a:t>
            </a:r>
            <a:endParaRPr/>
          </a:p>
          <a:p>
            <a:pPr marL="0" lvl="0" indent="0" algn="l" rtl="0">
              <a:lnSpc>
                <a:spcPct val="100000"/>
              </a:lnSpc>
              <a:spcBef>
                <a:spcPts val="0"/>
              </a:spcBef>
              <a:spcAft>
                <a:spcPts val="0"/>
              </a:spcAft>
              <a:buClr>
                <a:schemeClr val="dk1"/>
              </a:buClr>
              <a:buSzPts val="1100"/>
              <a:buFont typeface="Arial"/>
              <a:buNone/>
            </a:pPr>
            <a:r>
              <a:rPr lang="en"/>
              <a:t>And of course, if you need to step out at any time, please feel free to do so!</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There's a couple of locations we'll be undertaking training for this course</a:t>
            </a: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The first is in the main Zoom room (this room)</a:t>
            </a: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 Used for morning and afternoon Q&amp;A sessions - help you with any problems, introduce upcoming topics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We may sometimes ask you to use Zoom reactions in response to questions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 As we mentioned previously, to do that select 'Reactions' at the bottom of the Zoom navigation bar to access them</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Please ask questions at any time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Zoom breakout rooms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You'll be rooms of about 5 or 6</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Work through the learning materials on your own, or in groups for the last day</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We encourage talking about the material and asking others for help if you run into problems</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There will be 1 or 2 helpers in each Zoom room if you run into issues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But in the first instance, you can ask others in your group if you like, so please get to know others in your group too</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If there's a lot of discussion going on, or lots of people asking for help - and you still need help</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Please feel free to join the main room and ask for help there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5b3d0933d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15b3d0933d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 bit on the motivation for this course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From social science, to climate analysis, to biomedical science, to particle physics</a:t>
            </a:r>
            <a:endParaRPr/>
          </a:p>
          <a:p>
            <a:pPr marL="0" lvl="0" indent="0" algn="l" rtl="0">
              <a:lnSpc>
                <a:spcPct val="100000"/>
              </a:lnSpc>
              <a:spcBef>
                <a:spcPts val="0"/>
              </a:spcBef>
              <a:spcAft>
                <a:spcPts val="0"/>
              </a:spcAft>
              <a:buSzPts val="1100"/>
              <a:buNone/>
            </a:pPr>
            <a:r>
              <a:rPr lang="en"/>
              <a:t>the development of software used as part of the research process is only increasing. And in your own domains as you are fully aware as you would not be here otherwise.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And that software includes </a:t>
            </a:r>
            <a:r>
              <a:rPr lang="en" b="1"/>
              <a:t>your</a:t>
            </a:r>
            <a:r>
              <a:rPr lang="en"/>
              <a:t> software - the software you write, not just the software you use.</a:t>
            </a:r>
            <a:endParaRPr/>
          </a:p>
          <a:p>
            <a:pPr marL="0" lvl="0" indent="0" algn="l" rtl="0">
              <a:lnSpc>
                <a:spcPct val="100000"/>
              </a:lnSpc>
              <a:spcBef>
                <a:spcPts val="0"/>
              </a:spcBef>
              <a:spcAft>
                <a:spcPts val="0"/>
              </a:spcAft>
              <a:buSzPts val="1100"/>
              <a:buNone/>
            </a:pPr>
            <a:r>
              <a:rPr lang="en"/>
              <a:t>You are the ones who build the software that makes the magic happen.</a:t>
            </a:r>
            <a:endParaRPr/>
          </a:p>
          <a:p>
            <a:pPr marL="0" lvl="0" indent="0" algn="l" rtl="0">
              <a:lnSpc>
                <a:spcPct val="100000"/>
              </a:lnSpc>
              <a:spcBef>
                <a:spcPts val="0"/>
              </a:spcBef>
              <a:spcAft>
                <a:spcPts val="0"/>
              </a:spcAft>
              <a:buSzPts val="1100"/>
              <a:buNone/>
            </a:pPr>
            <a:r>
              <a:rPr lang="en"/>
              <a:t>After all, it's the software you write that generates results that advances the science. And we consider code to be anything from a formula in a spreadsheet to 100s lines of code.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628438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3870723" y="1157287"/>
            <a:ext cx="4454128" cy="2701529"/>
          </a:xfrm>
        </p:spPr>
        <p:txBody>
          <a:bodyPr/>
          <a:lstStyle>
            <a:lvl1pPr marL="0" indent="0">
              <a:buNone/>
              <a:defRPr sz="1050" b="0">
                <a:solidFill>
                  <a:schemeClr val="tx2"/>
                </a:solidFill>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248014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5281/zenodo.118356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blog.stackademic.com/understanding-lean-startup-and-agile-development-c42677a95d03"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lab.com/LXCat-project/lxcat/-/merge_requests/14"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orgs/esciencecenter-digital-skills/projects/15/views/3?filterQuery=" TargetMode="External"/><Relationship Id="rId2" Type="http://schemas.openxmlformats.org/officeDocument/2006/relationships/hyperlink" Target="https://github.com/esciencecenter-digital-skills/NEBULA/issues"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zenodo.org/records/7248877"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6.png"/><Relationship Id="rId4" Type="http://schemas.openxmlformats.org/officeDocument/2006/relationships/image" Target="../media/image55.jpeg"/></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Why should we care about software?</a:t>
            </a:r>
            <a:endParaRPr/>
          </a:p>
        </p:txBody>
      </p:sp>
      <p:pic>
        <p:nvPicPr>
          <p:cNvPr id="55" name="Google Shape;55;p13"/>
          <p:cNvPicPr preferRelativeResize="0"/>
          <p:nvPr/>
        </p:nvPicPr>
        <p:blipFill rotWithShape="1">
          <a:blip r:embed="rId3">
            <a:alphaModFix/>
          </a:blip>
          <a:srcRect/>
          <a:stretch/>
        </p:blipFill>
        <p:spPr>
          <a:xfrm>
            <a:off x="0" y="1230575"/>
            <a:ext cx="4410698" cy="3499100"/>
          </a:xfrm>
          <a:prstGeom prst="rect">
            <a:avLst/>
          </a:prstGeom>
          <a:noFill/>
          <a:ln>
            <a:noFill/>
          </a:ln>
        </p:spPr>
      </p:pic>
      <p:pic>
        <p:nvPicPr>
          <p:cNvPr id="56" name="Google Shape;56;p13"/>
          <p:cNvPicPr preferRelativeResize="0"/>
          <p:nvPr/>
        </p:nvPicPr>
        <p:blipFill rotWithShape="1">
          <a:blip r:embed="rId4">
            <a:alphaModFix/>
          </a:blip>
          <a:srcRect/>
          <a:stretch/>
        </p:blipFill>
        <p:spPr>
          <a:xfrm>
            <a:off x="4724400" y="1230573"/>
            <a:ext cx="4378523" cy="3499099"/>
          </a:xfrm>
          <a:prstGeom prst="rect">
            <a:avLst/>
          </a:prstGeom>
          <a:noFill/>
          <a:ln>
            <a:noFill/>
          </a:ln>
        </p:spPr>
      </p:pic>
      <p:sp>
        <p:nvSpPr>
          <p:cNvPr id="57" name="Google Shape;57;p13"/>
          <p:cNvSpPr txBox="1"/>
          <p:nvPr/>
        </p:nvSpPr>
        <p:spPr>
          <a:xfrm>
            <a:off x="8273075" y="4663175"/>
            <a:ext cx="7680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0A02-B6D8-7E4A-8DF5-41BCE37FE0F9}"/>
              </a:ext>
            </a:extLst>
          </p:cNvPr>
          <p:cNvSpPr>
            <a:spLocks noGrp="1"/>
          </p:cNvSpPr>
          <p:nvPr>
            <p:ph type="title"/>
          </p:nvPr>
        </p:nvSpPr>
        <p:spPr>
          <a:xfrm>
            <a:off x="2224580" y="2287975"/>
            <a:ext cx="8520600" cy="572700"/>
          </a:xfrm>
        </p:spPr>
        <p:txBody>
          <a:bodyPr/>
          <a:lstStyle/>
          <a:p>
            <a:r>
              <a:rPr lang="en-NL" dirty="0"/>
              <a:t>What is this course about?</a:t>
            </a:r>
          </a:p>
        </p:txBody>
      </p:sp>
      <p:sp>
        <p:nvSpPr>
          <p:cNvPr id="3" name="Text Placeholder 2">
            <a:extLst>
              <a:ext uri="{FF2B5EF4-FFF2-40B4-BE49-F238E27FC236}">
                <a16:creationId xmlns:a16="http://schemas.microsoft.com/office/drawing/2014/main" id="{C69E601C-096B-4741-92F8-C46AD8C0296A}"/>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812421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FF24-9B60-0D42-9E81-9C4D4813DB81}"/>
              </a:ext>
            </a:extLst>
          </p:cNvPr>
          <p:cNvSpPr>
            <a:spLocks noGrp="1"/>
          </p:cNvSpPr>
          <p:nvPr>
            <p:ph type="title"/>
          </p:nvPr>
        </p:nvSpPr>
        <p:spPr/>
        <p:txBody>
          <a:bodyPr/>
          <a:lstStyle/>
          <a:p>
            <a:r>
              <a:rPr lang="en-NL" dirty="0"/>
              <a:t>What is this course about?</a:t>
            </a:r>
          </a:p>
        </p:txBody>
      </p:sp>
      <p:sp>
        <p:nvSpPr>
          <p:cNvPr id="3" name="Text Placeholder 2">
            <a:extLst>
              <a:ext uri="{FF2B5EF4-FFF2-40B4-BE49-F238E27FC236}">
                <a16:creationId xmlns:a16="http://schemas.microsoft.com/office/drawing/2014/main" id="{F117B756-64FC-DF4F-BB7D-50585C849629}"/>
              </a:ext>
            </a:extLst>
          </p:cNvPr>
          <p:cNvSpPr>
            <a:spLocks noGrp="1"/>
          </p:cNvSpPr>
          <p:nvPr>
            <p:ph type="body" idx="1"/>
          </p:nvPr>
        </p:nvSpPr>
        <p:spPr/>
        <p:txBody>
          <a:bodyPr/>
          <a:lstStyle/>
          <a:p>
            <a:endParaRPr lang="en-NL"/>
          </a:p>
        </p:txBody>
      </p:sp>
      <p:pic>
        <p:nvPicPr>
          <p:cNvPr id="1026" name="Picture 2" descr="Output image">
            <a:extLst>
              <a:ext uri="{FF2B5EF4-FFF2-40B4-BE49-F238E27FC236}">
                <a16:creationId xmlns:a16="http://schemas.microsoft.com/office/drawing/2014/main" id="{7C5D99D3-7C77-B34F-8793-346F586D0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598"/>
            <a:ext cx="9144000" cy="497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267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54E7-0E9E-2D4E-8C03-3D12D050BDA7}"/>
              </a:ext>
            </a:extLst>
          </p:cNvPr>
          <p:cNvSpPr>
            <a:spLocks noGrp="1"/>
          </p:cNvSpPr>
          <p:nvPr>
            <p:ph type="title"/>
          </p:nvPr>
        </p:nvSpPr>
        <p:spPr/>
        <p:txBody>
          <a:bodyPr/>
          <a:lstStyle/>
          <a:p>
            <a:endParaRPr lang="en-NL" dirty="0"/>
          </a:p>
        </p:txBody>
      </p:sp>
      <p:sp>
        <p:nvSpPr>
          <p:cNvPr id="3" name="Text Placeholder 2">
            <a:extLst>
              <a:ext uri="{FF2B5EF4-FFF2-40B4-BE49-F238E27FC236}">
                <a16:creationId xmlns:a16="http://schemas.microsoft.com/office/drawing/2014/main" id="{9FB25988-ADB3-0044-8864-88E25DF6F16B}"/>
              </a:ext>
            </a:extLst>
          </p:cNvPr>
          <p:cNvSpPr>
            <a:spLocks noGrp="1"/>
          </p:cNvSpPr>
          <p:nvPr>
            <p:ph type="body" idx="1"/>
          </p:nvPr>
        </p:nvSpPr>
        <p:spPr/>
        <p:txBody>
          <a:bodyPr/>
          <a:lstStyle/>
          <a:p>
            <a:endParaRPr lang="en-NL"/>
          </a:p>
        </p:txBody>
      </p:sp>
      <p:pic>
        <p:nvPicPr>
          <p:cNvPr id="4" name="Picture 3">
            <a:extLst>
              <a:ext uri="{FF2B5EF4-FFF2-40B4-BE49-F238E27FC236}">
                <a16:creationId xmlns:a16="http://schemas.microsoft.com/office/drawing/2014/main" id="{81877C81-1188-F742-A9FC-2ED5C3078509}"/>
              </a:ext>
            </a:extLst>
          </p:cNvPr>
          <p:cNvPicPr>
            <a:picLocks noChangeAspect="1"/>
          </p:cNvPicPr>
          <p:nvPr/>
        </p:nvPicPr>
        <p:blipFill>
          <a:blip r:embed="rId2"/>
          <a:stretch>
            <a:fillRect/>
          </a:stretch>
        </p:blipFill>
        <p:spPr>
          <a:xfrm>
            <a:off x="744125" y="0"/>
            <a:ext cx="7655750" cy="5143500"/>
          </a:xfrm>
          <a:prstGeom prst="rect">
            <a:avLst/>
          </a:prstGeom>
        </p:spPr>
      </p:pic>
    </p:spTree>
    <p:extLst>
      <p:ext uri="{BB962C8B-B14F-4D97-AF65-F5344CB8AC3E}">
        <p14:creationId xmlns:p14="http://schemas.microsoft.com/office/powerpoint/2010/main" val="378533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Modern research is impossible without software</a:t>
            </a:r>
            <a:endParaRPr/>
          </a:p>
        </p:txBody>
      </p:sp>
      <p:sp>
        <p:nvSpPr>
          <p:cNvPr id="183" name="Google Shape;183;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84" name="Google Shape;184;p23"/>
          <p:cNvPicPr preferRelativeResize="0"/>
          <p:nvPr/>
        </p:nvPicPr>
        <p:blipFill rotWithShape="1">
          <a:blip r:embed="rId3">
            <a:alphaModFix/>
          </a:blip>
          <a:srcRect/>
          <a:stretch/>
        </p:blipFill>
        <p:spPr>
          <a:xfrm>
            <a:off x="0" y="1143009"/>
            <a:ext cx="9144000" cy="2517648"/>
          </a:xfrm>
          <a:prstGeom prst="rect">
            <a:avLst/>
          </a:prstGeom>
          <a:noFill/>
          <a:ln>
            <a:noFill/>
          </a:ln>
        </p:spPr>
      </p:pic>
      <p:sp>
        <p:nvSpPr>
          <p:cNvPr id="185" name="Google Shape;185;p23"/>
          <p:cNvSpPr txBox="1"/>
          <p:nvPr/>
        </p:nvSpPr>
        <p:spPr>
          <a:xfrm>
            <a:off x="0" y="3629575"/>
            <a:ext cx="9144000" cy="1506600"/>
          </a:xfrm>
          <a:prstGeom prst="rect">
            <a:avLst/>
          </a:prstGeom>
          <a:solidFill>
            <a:schemeClr val="accent4"/>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50"/>
              <a:buFont typeface="Arial"/>
              <a:buNone/>
            </a:pPr>
            <a:r>
              <a:rPr lang="en" sz="2050" b="1" i="0" u="none" strike="noStrike" cap="none">
                <a:solidFill>
                  <a:schemeClr val="dk2"/>
                </a:solidFill>
              </a:rPr>
              <a:t>From thrown-together scripts, through an abundance of complex spreadsheets, to the millions of lines of code behind large-scale infrastructure, there are few areas where software does not play a fundamental part in research</a:t>
            </a:r>
            <a:endParaRPr sz="1200" b="1" i="0" u="none" strike="noStrike" cap="none">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this course about?</a:t>
            </a:r>
            <a:endParaRPr/>
          </a:p>
        </p:txBody>
      </p:sp>
      <p:sp>
        <p:nvSpPr>
          <p:cNvPr id="191" name="Google Shape;19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Design &amp; engineer robust, extensible and reusable software</a:t>
            </a:r>
            <a:r>
              <a:rPr lang="en"/>
              <a:t> through the application of suitable programming paradigms and design techniques in a </a:t>
            </a:r>
            <a:r>
              <a:rPr lang="en" b="1"/>
              <a:t>team environment</a:t>
            </a:r>
            <a:r>
              <a:rPr lang="en"/>
              <a:t> and in </a:t>
            </a:r>
            <a:r>
              <a:rPr lang="en" b="1"/>
              <a:t>collaboration</a:t>
            </a:r>
            <a:r>
              <a:rPr lang="en"/>
              <a:t> with others</a:t>
            </a:r>
            <a:br>
              <a:rPr lang="en"/>
            </a:br>
            <a:endParaRPr/>
          </a:p>
          <a:p>
            <a:pPr marL="457200" lvl="0" indent="-342900" algn="l" rtl="0">
              <a:spcBef>
                <a:spcPts val="0"/>
              </a:spcBef>
              <a:spcAft>
                <a:spcPts val="0"/>
              </a:spcAft>
              <a:buSzPts val="1800"/>
              <a:buChar char="●"/>
            </a:pPr>
            <a:r>
              <a:rPr lang="en"/>
              <a:t>Use a </a:t>
            </a:r>
            <a:r>
              <a:rPr lang="en" b="1"/>
              <a:t>critical, reflective mindset</a:t>
            </a:r>
            <a:r>
              <a:rPr lang="en"/>
              <a:t> to </a:t>
            </a:r>
            <a:r>
              <a:rPr lang="en" b="1"/>
              <a:t>assess, improve, prepare</a:t>
            </a:r>
            <a:r>
              <a:rPr lang="en"/>
              <a:t> and </a:t>
            </a:r>
            <a:r>
              <a:rPr lang="en" b="1"/>
              <a:t>release</a:t>
            </a:r>
            <a:r>
              <a:rPr lang="en"/>
              <a:t> your software for </a:t>
            </a:r>
            <a:r>
              <a:rPr lang="en" b="1"/>
              <a:t>reuse</a:t>
            </a:r>
            <a:r>
              <a:rPr lang="en"/>
              <a:t> by others</a:t>
            </a:r>
            <a:br>
              <a:rPr lang="en"/>
            </a:br>
            <a:endParaRPr/>
          </a:p>
          <a:p>
            <a:pPr marL="457200" lvl="0" indent="-342900" algn="l" rtl="0">
              <a:spcBef>
                <a:spcPts val="0"/>
              </a:spcBef>
              <a:spcAft>
                <a:spcPts val="0"/>
              </a:spcAft>
              <a:buSzPts val="1800"/>
              <a:buChar char="●"/>
            </a:pPr>
            <a:r>
              <a:rPr lang="en" b="1"/>
              <a:t>Manage software project </a:t>
            </a:r>
            <a:r>
              <a:rPr lang="en"/>
              <a:t>over its lifetime and its </a:t>
            </a:r>
            <a:r>
              <a:rPr lang="en" b="1"/>
              <a:t>improvement</a:t>
            </a:r>
            <a:r>
              <a:rPr lang="en"/>
              <a:t> from </a:t>
            </a:r>
            <a:r>
              <a:rPr lang="en" b="1"/>
              <a:t>feedback</a:t>
            </a:r>
            <a:r>
              <a:rPr lang="en"/>
              <a:t> through </a:t>
            </a:r>
            <a:r>
              <a:rPr lang="en" b="1"/>
              <a:t>agile techniques</a:t>
            </a:r>
            <a:endParaRPr b="1"/>
          </a:p>
        </p:txBody>
      </p:sp>
      <p:sp>
        <p:nvSpPr>
          <p:cNvPr id="192" name="Google Shape;192;p24"/>
          <p:cNvSpPr txBox="1"/>
          <p:nvPr/>
        </p:nvSpPr>
        <p:spPr>
          <a:xfrm>
            <a:off x="75" y="4373700"/>
            <a:ext cx="9144000" cy="780300"/>
          </a:xfrm>
          <a:prstGeom prst="rect">
            <a:avLst/>
          </a:prstGeom>
          <a:solidFill>
            <a:schemeClr val="accent4"/>
          </a:solidFill>
          <a:ln>
            <a:noFill/>
          </a:ln>
        </p:spPr>
        <p:txBody>
          <a:bodyPr spcFirstLastPara="1" wrap="square" lIns="182875" tIns="91425" rIns="182875" bIns="91425" anchor="t" anchorCtr="0">
            <a:spAutoFit/>
          </a:bodyPr>
          <a:lstStyle/>
          <a:p>
            <a:pPr marL="0" lvl="0" indent="0" algn="ctr" rtl="0">
              <a:lnSpc>
                <a:spcPct val="115000"/>
              </a:lnSpc>
              <a:spcBef>
                <a:spcPts val="0"/>
              </a:spcBef>
              <a:spcAft>
                <a:spcPts val="0"/>
              </a:spcAft>
              <a:buNone/>
            </a:pPr>
            <a:r>
              <a:rPr lang="en" sz="1800" b="1">
                <a:solidFill>
                  <a:schemeClr val="dk2"/>
                </a:solidFill>
              </a:rPr>
              <a:t>Research is an increasingly collaborative endeavor that heavily relies on software - such software must be robust and reliable</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25"/>
          <p:cNvSpPr/>
          <p:nvPr/>
        </p:nvSpPr>
        <p:spPr>
          <a:xfrm>
            <a:off x="348700" y="1069900"/>
            <a:ext cx="5539800" cy="37248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Why should we care about software we write?</a:t>
            </a:r>
            <a:endParaRPr/>
          </a:p>
        </p:txBody>
      </p:sp>
      <p:sp>
        <p:nvSpPr>
          <p:cNvPr id="199" name="Google Shape;199;p25"/>
          <p:cNvSpPr txBox="1">
            <a:spLocks noGrp="1"/>
          </p:cNvSpPr>
          <p:nvPr>
            <p:ph type="body" idx="1"/>
          </p:nvPr>
        </p:nvSpPr>
        <p:spPr>
          <a:xfrm>
            <a:off x="5888500" y="1026375"/>
            <a:ext cx="3141900" cy="28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t>SSI survey of researchers, 2014</a:t>
            </a:r>
            <a:br>
              <a:rPr lang="en" sz="1600"/>
            </a:br>
            <a:r>
              <a:rPr lang="en" sz="1350" b="1" u="sng">
                <a:solidFill>
                  <a:schemeClr val="accent5"/>
                </a:solidFill>
                <a:hlinkClick r:id="rId3">
                  <a:extLst>
                    <a:ext uri="{A12FA001-AC4F-418D-AE19-62706E023703}">
                      <ahyp:hlinkClr xmlns:ahyp="http://schemas.microsoft.com/office/drawing/2018/hyperlinkcolor" val="tx"/>
                    </a:ext>
                  </a:extLst>
                </a:hlinkClick>
              </a:rPr>
              <a:t>DOI:10.5281/zenodo.1183562</a:t>
            </a:r>
            <a:endParaRPr sz="1600" u="sng">
              <a:solidFill>
                <a:schemeClr val="accent5"/>
              </a:solidFill>
            </a:endParaRPr>
          </a:p>
          <a:p>
            <a:pPr marL="0" lvl="0" indent="0" algn="l" rtl="0">
              <a:lnSpc>
                <a:spcPct val="115000"/>
              </a:lnSpc>
              <a:spcBef>
                <a:spcPts val="1600"/>
              </a:spcBef>
              <a:spcAft>
                <a:spcPts val="0"/>
              </a:spcAft>
              <a:buSzPts val="1800"/>
              <a:buNone/>
            </a:pPr>
            <a:r>
              <a:rPr lang="en" sz="1600"/>
              <a:t>15 Russell Group Universities</a:t>
            </a:r>
            <a:endParaRPr sz="1600"/>
          </a:p>
          <a:p>
            <a:pPr marL="0" lvl="0" indent="0" algn="l" rtl="0">
              <a:lnSpc>
                <a:spcPct val="115000"/>
              </a:lnSpc>
              <a:spcBef>
                <a:spcPts val="1600"/>
              </a:spcBef>
              <a:spcAft>
                <a:spcPts val="0"/>
              </a:spcAft>
              <a:buSzPts val="1800"/>
              <a:buNone/>
            </a:pPr>
            <a:r>
              <a:rPr lang="en" sz="1600"/>
              <a:t>Their software use and background</a:t>
            </a:r>
            <a:endParaRPr sz="1600"/>
          </a:p>
          <a:p>
            <a:pPr marL="0" lvl="0" indent="0" algn="l" rtl="0">
              <a:lnSpc>
                <a:spcPct val="115000"/>
              </a:lnSpc>
              <a:spcBef>
                <a:spcPts val="1600"/>
              </a:spcBef>
              <a:spcAft>
                <a:spcPts val="1600"/>
              </a:spcAft>
              <a:buSzPts val="1800"/>
              <a:buNone/>
            </a:pPr>
            <a:r>
              <a:rPr lang="en" sz="1600"/>
              <a:t>417 respondents</a:t>
            </a:r>
            <a:endParaRPr sz="1600"/>
          </a:p>
        </p:txBody>
      </p:sp>
      <p:pic>
        <p:nvPicPr>
          <p:cNvPr id="200" name="Google Shape;200;p25"/>
          <p:cNvPicPr preferRelativeResize="0"/>
          <p:nvPr/>
        </p:nvPicPr>
        <p:blipFill rotWithShape="1">
          <a:blip r:embed="rId4">
            <a:alphaModFix/>
          </a:blip>
          <a:srcRect/>
          <a:stretch/>
        </p:blipFill>
        <p:spPr>
          <a:xfrm>
            <a:off x="416025" y="1178775"/>
            <a:ext cx="5083121" cy="3542500"/>
          </a:xfrm>
          <a:prstGeom prst="rect">
            <a:avLst/>
          </a:prstGeom>
          <a:noFill/>
          <a:ln>
            <a:noFill/>
          </a:ln>
          <a:effectLst>
            <a:outerShdw blurRad="57150" dist="19050" dir="5400000" algn="bl" rotWithShape="0">
              <a:srgbClr val="000000">
                <a:alpha val="51764"/>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The software you write is important!</a:t>
            </a:r>
            <a:endParaRPr/>
          </a:p>
        </p:txBody>
      </p:sp>
      <p:sp>
        <p:nvSpPr>
          <p:cNvPr id="206" name="Google Shape;206;p26"/>
          <p:cNvSpPr txBox="1">
            <a:spLocks noGrp="1"/>
          </p:cNvSpPr>
          <p:nvPr>
            <p:ph type="body" idx="1"/>
          </p:nvPr>
        </p:nvSpPr>
        <p:spPr>
          <a:xfrm>
            <a:off x="311700" y="1152475"/>
            <a:ext cx="6020700" cy="2636400"/>
          </a:xfrm>
          <a:prstGeom prst="rect">
            <a:avLst/>
          </a:prstGeom>
          <a:noFill/>
          <a:ln>
            <a:noFill/>
          </a:ln>
        </p:spPr>
        <p:txBody>
          <a:bodyPr spcFirstLastPara="1" wrap="square" lIns="91425" tIns="91425" rIns="91425" bIns="91425" anchor="t" anchorCtr="0">
            <a:noAutofit/>
          </a:bodyPr>
          <a:lstStyle/>
          <a:p>
            <a:r>
              <a:rPr lang="en"/>
              <a:t>Software inherently contains </a:t>
            </a:r>
            <a:r>
              <a:rPr lang="en" i="1"/>
              <a:t>value, </a:t>
            </a:r>
            <a:r>
              <a:rPr lang="en"/>
              <a:t>not a throw-away artifact</a:t>
            </a:r>
            <a:br>
              <a:rPr lang="en"/>
            </a:br>
            <a:endParaRPr lang="en-US"/>
          </a:p>
          <a:p>
            <a:pPr marL="457200" lvl="0" indent="-342900" algn="l" rtl="0">
              <a:lnSpc>
                <a:spcPct val="115000"/>
              </a:lnSpc>
              <a:spcBef>
                <a:spcPts val="0"/>
              </a:spcBef>
              <a:spcAft>
                <a:spcPts val="0"/>
              </a:spcAft>
              <a:buSzPts val="1800"/>
              <a:buChar char="●"/>
            </a:pPr>
            <a:r>
              <a:rPr lang="en"/>
              <a:t>Difficult to gauge to what extent it might be used in the future</a:t>
            </a:r>
            <a:endParaRPr/>
          </a:p>
          <a:p>
            <a:pPr marL="914400" lvl="1" indent="-317500" algn="l" rtl="0">
              <a:lnSpc>
                <a:spcPct val="115000"/>
              </a:lnSpc>
              <a:spcBef>
                <a:spcPts val="0"/>
              </a:spcBef>
              <a:spcAft>
                <a:spcPts val="0"/>
              </a:spcAft>
              <a:buSzPts val="1400"/>
              <a:buChar char="○"/>
            </a:pPr>
            <a:r>
              <a:rPr lang="en"/>
              <a:t>By who?</a:t>
            </a:r>
            <a:endParaRPr/>
          </a:p>
          <a:p>
            <a:pPr marL="914400" lvl="1" indent="-317500" algn="l" rtl="0">
              <a:lnSpc>
                <a:spcPct val="115000"/>
              </a:lnSpc>
              <a:spcBef>
                <a:spcPts val="0"/>
              </a:spcBef>
              <a:spcAft>
                <a:spcPts val="0"/>
              </a:spcAft>
              <a:buSzPts val="1400"/>
              <a:buChar char="○"/>
            </a:pPr>
            <a:r>
              <a:rPr lang="en"/>
              <a:t>Which parts?</a:t>
            </a:r>
            <a:endParaRPr/>
          </a:p>
          <a:p>
            <a:pPr marL="914400" lvl="1" indent="-317500" algn="l" rtl="0">
              <a:lnSpc>
                <a:spcPct val="115000"/>
              </a:lnSpc>
              <a:spcBef>
                <a:spcPts val="0"/>
              </a:spcBef>
              <a:spcAft>
                <a:spcPts val="0"/>
              </a:spcAft>
              <a:buSzPts val="1400"/>
              <a:buChar char="○"/>
            </a:pPr>
            <a:r>
              <a:rPr lang="en"/>
              <a:t>Which projects?</a:t>
            </a:r>
            <a:endParaRPr/>
          </a:p>
          <a:p>
            <a:pPr marL="914400" lvl="1" indent="-317500" algn="l" rtl="0">
              <a:lnSpc>
                <a:spcPct val="115000"/>
              </a:lnSpc>
              <a:spcBef>
                <a:spcPts val="0"/>
              </a:spcBef>
              <a:spcAft>
                <a:spcPts val="0"/>
              </a:spcAft>
              <a:buSzPts val="1400"/>
              <a:buChar char="○"/>
            </a:pPr>
            <a:r>
              <a:rPr lang="en"/>
              <a:t>Reproducibility of results – from publications!</a:t>
            </a:r>
            <a:endParaRPr/>
          </a:p>
        </p:txBody>
      </p:sp>
      <p:pic>
        <p:nvPicPr>
          <p:cNvPr id="207" name="Google Shape;207;p26"/>
          <p:cNvPicPr preferRelativeResize="0"/>
          <p:nvPr/>
        </p:nvPicPr>
        <p:blipFill rotWithShape="1">
          <a:blip r:embed="rId3">
            <a:alphaModFix/>
          </a:blip>
          <a:srcRect/>
          <a:stretch/>
        </p:blipFill>
        <p:spPr>
          <a:xfrm>
            <a:off x="6396853" y="1685875"/>
            <a:ext cx="2747150" cy="2260149"/>
          </a:xfrm>
          <a:prstGeom prst="rect">
            <a:avLst/>
          </a:prstGeom>
          <a:noFill/>
          <a:ln>
            <a:noFill/>
          </a:ln>
        </p:spPr>
      </p:pic>
      <p:sp>
        <p:nvSpPr>
          <p:cNvPr id="208" name="Google Shape;208;p26"/>
          <p:cNvSpPr txBox="1"/>
          <p:nvPr/>
        </p:nvSpPr>
        <p:spPr>
          <a:xfrm>
            <a:off x="8750" y="4376500"/>
            <a:ext cx="9135300" cy="792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u="none" strike="noStrike" cap="none">
                <a:solidFill>
                  <a:srgbClr val="000000"/>
                </a:solidFill>
                <a:latin typeface="Arial"/>
                <a:ea typeface="Arial"/>
                <a:cs typeface="Arial"/>
                <a:sym typeface="Arial"/>
              </a:rPr>
              <a:t>Can it/should it be reusable by others?</a:t>
            </a:r>
            <a:endParaRPr sz="2400" b="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 sz="2400" b="1" u="none" strike="noStrike" cap="none">
                <a:solidFill>
                  <a:srgbClr val="000000"/>
                </a:solidFill>
                <a:latin typeface="Arial"/>
                <a:ea typeface="Arial"/>
                <a:cs typeface="Arial"/>
                <a:sym typeface="Arial"/>
              </a:rPr>
              <a:t>...including yourself?</a:t>
            </a:r>
            <a:endParaRPr sz="2400" b="1"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When should you have considered how to engineer your software?</a:t>
            </a:r>
            <a:endParaRPr/>
          </a:p>
          <a:p>
            <a:pPr marL="0" lvl="0" indent="0" algn="l" rtl="0">
              <a:lnSpc>
                <a:spcPct val="100000"/>
              </a:lnSpc>
              <a:spcBef>
                <a:spcPts val="0"/>
              </a:spcBef>
              <a:spcAft>
                <a:spcPts val="0"/>
              </a:spcAft>
              <a:buSzPts val="2800"/>
              <a:buNone/>
            </a:pPr>
            <a:endParaRPr/>
          </a:p>
        </p:txBody>
      </p:sp>
      <p:sp>
        <p:nvSpPr>
          <p:cNvPr id="214" name="Google Shape;214;p27"/>
          <p:cNvSpPr txBox="1">
            <a:spLocks noGrp="1"/>
          </p:cNvSpPr>
          <p:nvPr>
            <p:ph type="body" idx="1"/>
          </p:nvPr>
        </p:nvSpPr>
        <p:spPr>
          <a:xfrm>
            <a:off x="3320150" y="1937650"/>
            <a:ext cx="5694000" cy="263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000" b="1" i="1">
                <a:latin typeface="Merriweather"/>
                <a:ea typeface="Merriweather"/>
                <a:cs typeface="Merriweather"/>
                <a:sym typeface="Merriweather"/>
              </a:rPr>
              <a:t>"The best time to plant a tree is 20 years ago.</a:t>
            </a:r>
            <a:br>
              <a:rPr lang="en" sz="2000" b="1" i="1">
                <a:latin typeface="Merriweather"/>
                <a:ea typeface="Merriweather"/>
                <a:cs typeface="Merriweather"/>
                <a:sym typeface="Merriweather"/>
              </a:rPr>
            </a:br>
            <a:r>
              <a:rPr lang="en" sz="2000" b="1" i="1">
                <a:latin typeface="Merriweather"/>
                <a:ea typeface="Merriweather"/>
                <a:cs typeface="Merriweather"/>
                <a:sym typeface="Merriweather"/>
              </a:rPr>
              <a:t> The second best time is now.” </a:t>
            </a:r>
            <a:endParaRPr sz="2000" b="1" i="1">
              <a:latin typeface="Merriweather"/>
              <a:ea typeface="Merriweather"/>
              <a:cs typeface="Merriweather"/>
              <a:sym typeface="Merriweather"/>
            </a:endParaRPr>
          </a:p>
        </p:txBody>
      </p:sp>
      <p:pic>
        <p:nvPicPr>
          <p:cNvPr id="215" name="Google Shape;215;p27"/>
          <p:cNvPicPr preferRelativeResize="0"/>
          <p:nvPr/>
        </p:nvPicPr>
        <p:blipFill rotWithShape="1">
          <a:blip r:embed="rId3">
            <a:alphaModFix/>
          </a:blip>
          <a:srcRect b="14139"/>
          <a:stretch/>
        </p:blipFill>
        <p:spPr>
          <a:xfrm>
            <a:off x="506875" y="1485200"/>
            <a:ext cx="2728225" cy="3508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accent2"/>
                </a:solidFill>
              </a:rPr>
              <a:t>Programming vs engineering</a:t>
            </a:r>
            <a:endParaRPr>
              <a:solidFill>
                <a:schemeClr val="accent2"/>
              </a:solidFill>
            </a:endParaRPr>
          </a:p>
          <a:p>
            <a:pPr marL="0" lvl="0" indent="0" algn="l" rtl="0">
              <a:lnSpc>
                <a:spcPct val="100000"/>
              </a:lnSpc>
              <a:spcBef>
                <a:spcPts val="0"/>
              </a:spcBef>
              <a:spcAft>
                <a:spcPts val="0"/>
              </a:spcAft>
              <a:buSzPts val="2800"/>
              <a:buNone/>
            </a:pPr>
            <a:endParaRPr/>
          </a:p>
        </p:txBody>
      </p:sp>
      <p:sp>
        <p:nvSpPr>
          <p:cNvPr id="221" name="Google Shape;221;p28"/>
          <p:cNvSpPr txBox="1">
            <a:spLocks noGrp="1"/>
          </p:cNvSpPr>
          <p:nvPr>
            <p:ph type="body" idx="1"/>
          </p:nvPr>
        </p:nvSpPr>
        <p:spPr>
          <a:xfrm>
            <a:off x="311700" y="1152475"/>
            <a:ext cx="4470600" cy="254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Programming / Coding</a:t>
            </a:r>
            <a:endParaRPr b="1"/>
          </a:p>
          <a:p>
            <a:pPr marL="457200" lvl="0" indent="-342900" algn="l" rtl="0">
              <a:lnSpc>
                <a:spcPct val="115000"/>
              </a:lnSpc>
              <a:spcBef>
                <a:spcPts val="1600"/>
              </a:spcBef>
              <a:spcAft>
                <a:spcPts val="0"/>
              </a:spcAft>
              <a:buSzPts val="1800"/>
              <a:buChar char="●"/>
            </a:pPr>
            <a:r>
              <a:rPr lang="en"/>
              <a:t>Focus is on one aspect of software development (implementation)</a:t>
            </a:r>
            <a:endParaRPr/>
          </a:p>
          <a:p>
            <a:pPr marL="457200" lvl="0" indent="-342900" algn="l" rtl="0">
              <a:lnSpc>
                <a:spcPct val="115000"/>
              </a:lnSpc>
              <a:spcBef>
                <a:spcPts val="0"/>
              </a:spcBef>
              <a:spcAft>
                <a:spcPts val="0"/>
              </a:spcAft>
              <a:buSzPts val="1800"/>
              <a:buChar char="●"/>
            </a:pPr>
            <a:r>
              <a:rPr lang="en"/>
              <a:t>Writes software for themselves</a:t>
            </a:r>
            <a:endParaRPr/>
          </a:p>
          <a:p>
            <a:pPr marL="457200" lvl="0" indent="-342900" algn="l" rtl="0">
              <a:lnSpc>
                <a:spcPct val="115000"/>
              </a:lnSpc>
              <a:spcBef>
                <a:spcPts val="0"/>
              </a:spcBef>
              <a:spcAft>
                <a:spcPts val="0"/>
              </a:spcAft>
              <a:buSzPts val="1800"/>
              <a:buChar char="●"/>
            </a:pPr>
            <a:r>
              <a:rPr lang="en"/>
              <a:t>Mostly an individual activity</a:t>
            </a:r>
            <a:endParaRPr/>
          </a:p>
          <a:p>
            <a:pPr marL="457200" lvl="0" indent="-342900" algn="l" rtl="0">
              <a:lnSpc>
                <a:spcPct val="115000"/>
              </a:lnSpc>
              <a:spcBef>
                <a:spcPts val="0"/>
              </a:spcBef>
              <a:spcAft>
                <a:spcPts val="0"/>
              </a:spcAft>
              <a:buSzPts val="1800"/>
              <a:buChar char="●"/>
            </a:pPr>
            <a:r>
              <a:rPr lang="en"/>
              <a:t>Writes software to fulfil research goals (ideally from a design)</a:t>
            </a:r>
            <a:endParaRPr/>
          </a:p>
        </p:txBody>
      </p:sp>
      <p:sp>
        <p:nvSpPr>
          <p:cNvPr id="222" name="Google Shape;222;p28"/>
          <p:cNvSpPr txBox="1">
            <a:spLocks noGrp="1"/>
          </p:cNvSpPr>
          <p:nvPr>
            <p:ph type="body" idx="1"/>
          </p:nvPr>
        </p:nvSpPr>
        <p:spPr>
          <a:xfrm>
            <a:off x="4782300" y="1152475"/>
            <a:ext cx="42915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Engineering</a:t>
            </a:r>
            <a:endParaRPr b="1"/>
          </a:p>
          <a:p>
            <a:pPr marL="457200" lvl="0" indent="-342900" algn="l" rtl="0">
              <a:lnSpc>
                <a:spcPct val="115000"/>
              </a:lnSpc>
              <a:spcBef>
                <a:spcPts val="1600"/>
              </a:spcBef>
              <a:spcAft>
                <a:spcPts val="0"/>
              </a:spcAft>
              <a:buSzPts val="1800"/>
              <a:buChar char="●"/>
            </a:pPr>
            <a:r>
              <a:rPr lang="en"/>
              <a:t>Considers the </a:t>
            </a:r>
            <a:r>
              <a:rPr lang="en" i="1"/>
              <a:t>lifecycle</a:t>
            </a:r>
            <a:r>
              <a:rPr lang="en"/>
              <a:t> of software</a:t>
            </a:r>
            <a:endParaRPr/>
          </a:p>
          <a:p>
            <a:pPr marL="457200" lvl="0" indent="-342900" algn="l" rtl="0">
              <a:lnSpc>
                <a:spcPct val="115000"/>
              </a:lnSpc>
              <a:spcBef>
                <a:spcPts val="0"/>
              </a:spcBef>
              <a:spcAft>
                <a:spcPts val="0"/>
              </a:spcAft>
              <a:buSzPts val="1800"/>
              <a:buChar char="●"/>
            </a:pPr>
            <a:r>
              <a:rPr lang="en"/>
              <a:t>Writes software for </a:t>
            </a:r>
            <a:r>
              <a:rPr lang="en" i="1"/>
              <a:t>stakeholders</a:t>
            </a:r>
            <a:endParaRPr i="1"/>
          </a:p>
          <a:p>
            <a:pPr marL="457200" lvl="0" indent="-342900" algn="l" rtl="0">
              <a:lnSpc>
                <a:spcPct val="115000"/>
              </a:lnSpc>
              <a:spcBef>
                <a:spcPts val="0"/>
              </a:spcBef>
              <a:spcAft>
                <a:spcPts val="0"/>
              </a:spcAft>
              <a:buSzPts val="1800"/>
              <a:buChar char="●"/>
            </a:pPr>
            <a:r>
              <a:rPr lang="en"/>
              <a:t>Takes </a:t>
            </a:r>
            <a:r>
              <a:rPr lang="en" i="1"/>
              <a:t>team ethic</a:t>
            </a:r>
            <a:r>
              <a:rPr lang="en"/>
              <a:t> into account</a:t>
            </a:r>
            <a:endParaRPr/>
          </a:p>
          <a:p>
            <a:pPr marL="457200" lvl="0" indent="-342900" algn="l" rtl="0">
              <a:lnSpc>
                <a:spcPct val="115000"/>
              </a:lnSpc>
              <a:spcBef>
                <a:spcPts val="0"/>
              </a:spcBef>
              <a:spcAft>
                <a:spcPts val="0"/>
              </a:spcAft>
              <a:buSzPts val="1800"/>
              <a:buChar char="●"/>
            </a:pPr>
            <a:r>
              <a:rPr lang="en"/>
              <a:t>Applies a </a:t>
            </a:r>
            <a:r>
              <a:rPr lang="en" i="1"/>
              <a:t>process</a:t>
            </a:r>
            <a:r>
              <a:rPr lang="en"/>
              <a:t> to understanding, designing, building, releasing, and maintaining software</a:t>
            </a:r>
            <a:endParaRPr/>
          </a:p>
        </p:txBody>
      </p:sp>
      <p:sp>
        <p:nvSpPr>
          <p:cNvPr id="223" name="Google Shape;223;p28"/>
          <p:cNvSpPr txBox="1">
            <a:spLocks noGrp="1"/>
          </p:cNvSpPr>
          <p:nvPr>
            <p:ph type="body" idx="1"/>
          </p:nvPr>
        </p:nvSpPr>
        <p:spPr>
          <a:xfrm>
            <a:off x="0" y="4401025"/>
            <a:ext cx="9144000" cy="7707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b="1" i="1">
                <a:solidFill>
                  <a:schemeClr val="dk2"/>
                </a:solidFill>
              </a:rPr>
              <a:t>"Programmers tend to start coding right away. Sometimes this works."</a:t>
            </a:r>
            <a:br>
              <a:rPr lang="en" b="1">
                <a:solidFill>
                  <a:schemeClr val="dk2"/>
                </a:solidFill>
              </a:rPr>
            </a:br>
            <a:r>
              <a:rPr lang="en" b="1">
                <a:solidFill>
                  <a:schemeClr val="dk2"/>
                </a:solidFill>
              </a:rPr>
              <a:t> - Eric Larsen, 2018</a:t>
            </a:r>
            <a:endParaRPr b="1">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Target audience</a:t>
            </a:r>
            <a:endParaRPr/>
          </a:p>
        </p:txBody>
      </p:sp>
      <p:sp>
        <p:nvSpPr>
          <p:cNvPr id="229" name="Google Shape;229;p29"/>
          <p:cNvSpPr txBox="1">
            <a:spLocks noGrp="1"/>
          </p:cNvSpPr>
          <p:nvPr>
            <p:ph type="body" idx="1"/>
          </p:nvPr>
        </p:nvSpPr>
        <p:spPr>
          <a:xfrm>
            <a:off x="311700" y="1152475"/>
            <a:ext cx="8520600" cy="3810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9900"/>
              </a:buClr>
              <a:buSzPts val="1800"/>
              <a:buChar char="●"/>
            </a:pPr>
            <a:r>
              <a:rPr lang="en" b="1">
                <a:solidFill>
                  <a:srgbClr val="FF9900"/>
                </a:solidFill>
              </a:rPr>
              <a:t>A researcher developer, with foundational coding skills, now facing new challenges</a:t>
            </a:r>
            <a:endParaRPr b="1">
              <a:solidFill>
                <a:srgbClr val="FF9900"/>
              </a:solidFill>
            </a:endParaRPr>
          </a:p>
          <a:p>
            <a:pPr marL="914400" lvl="1" indent="-317500" algn="l" rtl="0">
              <a:lnSpc>
                <a:spcPct val="115000"/>
              </a:lnSpc>
              <a:spcBef>
                <a:spcPts val="0"/>
              </a:spcBef>
              <a:spcAft>
                <a:spcPts val="0"/>
              </a:spcAft>
              <a:buSzPts val="1400"/>
              <a:buChar char="○"/>
            </a:pPr>
            <a:r>
              <a:rPr lang="en"/>
              <a:t>Software projects becoming more complex</a:t>
            </a:r>
            <a:endParaRPr/>
          </a:p>
          <a:p>
            <a:pPr marL="914400" lvl="1" indent="-317500" algn="l" rtl="0">
              <a:lnSpc>
                <a:spcPct val="115000"/>
              </a:lnSpc>
              <a:spcBef>
                <a:spcPts val="0"/>
              </a:spcBef>
              <a:spcAft>
                <a:spcPts val="0"/>
              </a:spcAft>
              <a:buSzPts val="1400"/>
              <a:buChar char="○"/>
            </a:pPr>
            <a:r>
              <a:rPr lang="en"/>
              <a:t>Scale of development increasing</a:t>
            </a:r>
            <a:endParaRPr/>
          </a:p>
          <a:p>
            <a:pPr marL="914400" lvl="1" indent="-317500" algn="l" rtl="0">
              <a:lnSpc>
                <a:spcPct val="115000"/>
              </a:lnSpc>
              <a:spcBef>
                <a:spcPts val="0"/>
              </a:spcBef>
              <a:spcAft>
                <a:spcPts val="0"/>
              </a:spcAft>
              <a:buSzPts val="1400"/>
              <a:buChar char="○"/>
            </a:pPr>
            <a:r>
              <a:rPr lang="en"/>
              <a:t>More collaborative development and use, internal or external</a:t>
            </a:r>
            <a:endParaRPr/>
          </a:p>
          <a:p>
            <a:pPr marL="914400" lvl="1" indent="-317500" algn="l" rtl="0">
              <a:lnSpc>
                <a:spcPct val="115000"/>
              </a:lnSpc>
              <a:spcBef>
                <a:spcPts val="0"/>
              </a:spcBef>
              <a:spcAft>
                <a:spcPts val="0"/>
              </a:spcAft>
              <a:buSzPts val="1400"/>
              <a:buChar char="○"/>
            </a:pPr>
            <a:r>
              <a:rPr lang="en"/>
              <a:t>Higher expectations on software</a:t>
            </a:r>
            <a:endParaRPr/>
          </a:p>
          <a:p>
            <a:pPr marL="914400" lvl="1" indent="-317500" algn="l" rtl="0">
              <a:lnSpc>
                <a:spcPct val="115000"/>
              </a:lnSpc>
              <a:spcBef>
                <a:spcPts val="0"/>
              </a:spcBef>
              <a:spcAft>
                <a:spcPts val="0"/>
              </a:spcAft>
              <a:buSzPts val="1400"/>
              <a:buChar char="○"/>
            </a:pPr>
            <a:r>
              <a:rPr lang="en"/>
              <a:t>Increase in requests for change, more 'technical debt'</a:t>
            </a:r>
            <a:br>
              <a:rPr lang="en"/>
            </a:br>
            <a:endParaRPr/>
          </a:p>
          <a:p>
            <a:pPr marL="0" lvl="0" indent="0" algn="l" rtl="0">
              <a:lnSpc>
                <a:spcPct val="115000"/>
              </a:lnSpc>
              <a:spcBef>
                <a:spcPts val="0"/>
              </a:spcBef>
              <a:spcAft>
                <a:spcPts val="0"/>
              </a:spcAft>
              <a:buNone/>
            </a:pPr>
            <a:endParaRPr b="1">
              <a:solidFill>
                <a:srgbClr val="FF9900"/>
              </a:solidFill>
            </a:endParaRPr>
          </a:p>
        </p:txBody>
      </p:sp>
      <p:grpSp>
        <p:nvGrpSpPr>
          <p:cNvPr id="230" name="Google Shape;230;p29"/>
          <p:cNvGrpSpPr/>
          <p:nvPr/>
        </p:nvGrpSpPr>
        <p:grpSpPr>
          <a:xfrm>
            <a:off x="4125400" y="2869326"/>
            <a:ext cx="4876587" cy="2093749"/>
            <a:chOff x="84600" y="681300"/>
            <a:chExt cx="8602200" cy="4021800"/>
          </a:xfrm>
        </p:grpSpPr>
        <p:sp>
          <p:nvSpPr>
            <p:cNvPr id="231" name="Google Shape;231;p29"/>
            <p:cNvSpPr txBox="1"/>
            <p:nvPr/>
          </p:nvSpPr>
          <p:spPr>
            <a:xfrm>
              <a:off x="84600" y="2156100"/>
              <a:ext cx="2049000" cy="1064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CC0000"/>
                  </a:solidFill>
                  <a:latin typeface="Merriweather"/>
                  <a:ea typeface="Merriweather"/>
                  <a:cs typeface="Merriweather"/>
                  <a:sym typeface="Merriweather"/>
                </a:rPr>
                <a:t>Software</a:t>
              </a:r>
              <a:br>
                <a:rPr lang="en" sz="1200" b="0" i="0" u="none" strike="noStrike" cap="none">
                  <a:solidFill>
                    <a:srgbClr val="CC0000"/>
                  </a:solidFill>
                  <a:latin typeface="Merriweather"/>
                  <a:ea typeface="Merriweather"/>
                  <a:cs typeface="Merriweather"/>
                  <a:sym typeface="Merriweather"/>
                </a:rPr>
              </a:br>
              <a:r>
                <a:rPr lang="en" sz="1200" b="0" i="0" u="none" strike="noStrike" cap="none">
                  <a:solidFill>
                    <a:srgbClr val="CC0000"/>
                  </a:solidFill>
                  <a:latin typeface="Merriweather"/>
                  <a:ea typeface="Merriweather"/>
                  <a:cs typeface="Merriweather"/>
                  <a:sym typeface="Merriweather"/>
                </a:rPr>
                <a:t>Engineering</a:t>
              </a:r>
              <a:endParaRPr sz="1200" b="0" i="0" u="none" strike="noStrike" cap="none">
                <a:solidFill>
                  <a:srgbClr val="CC0000"/>
                </a:solidFill>
                <a:latin typeface="Merriweather"/>
                <a:ea typeface="Merriweather"/>
                <a:cs typeface="Merriweather"/>
                <a:sym typeface="Merriweather"/>
              </a:endParaRPr>
            </a:p>
          </p:txBody>
        </p:sp>
        <p:sp>
          <p:nvSpPr>
            <p:cNvPr id="232" name="Google Shape;232;p29"/>
            <p:cNvSpPr txBox="1"/>
            <p:nvPr/>
          </p:nvSpPr>
          <p:spPr>
            <a:xfrm>
              <a:off x="6858000" y="2235300"/>
              <a:ext cx="1828800" cy="70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155CC"/>
                  </a:solidFill>
                  <a:latin typeface="Merriweather"/>
                  <a:ea typeface="Merriweather"/>
                  <a:cs typeface="Merriweather"/>
                  <a:sym typeface="Merriweather"/>
                </a:rPr>
                <a:t>Research</a:t>
              </a:r>
              <a:endParaRPr sz="1200" b="0" i="0" u="none" strike="noStrike" cap="none">
                <a:solidFill>
                  <a:srgbClr val="1155CC"/>
                </a:solidFill>
                <a:latin typeface="Merriweather"/>
                <a:ea typeface="Merriweather"/>
                <a:cs typeface="Merriweather"/>
                <a:sym typeface="Merriweather"/>
              </a:endParaRPr>
            </a:p>
          </p:txBody>
        </p:sp>
        <p:cxnSp>
          <p:nvCxnSpPr>
            <p:cNvPr id="233" name="Google Shape;233;p29"/>
            <p:cNvCxnSpPr/>
            <p:nvPr/>
          </p:nvCxnSpPr>
          <p:spPr>
            <a:xfrm>
              <a:off x="2133600" y="2514600"/>
              <a:ext cx="2362200" cy="0"/>
            </a:xfrm>
            <a:prstGeom prst="straightConnector1">
              <a:avLst/>
            </a:prstGeom>
            <a:noFill/>
            <a:ln w="38100" cap="flat" cmpd="sng">
              <a:solidFill>
                <a:srgbClr val="CC0000"/>
              </a:solidFill>
              <a:prstDash val="solid"/>
              <a:round/>
              <a:headEnd type="oval" w="med" len="med"/>
              <a:tailEnd type="none" w="sm" len="sm"/>
            </a:ln>
          </p:spPr>
        </p:cxnSp>
        <p:cxnSp>
          <p:nvCxnSpPr>
            <p:cNvPr id="234" name="Google Shape;234;p29"/>
            <p:cNvCxnSpPr/>
            <p:nvPr/>
          </p:nvCxnSpPr>
          <p:spPr>
            <a:xfrm rot="10800000">
              <a:off x="4495800" y="2514600"/>
              <a:ext cx="2362200" cy="0"/>
            </a:xfrm>
            <a:prstGeom prst="straightConnector1">
              <a:avLst/>
            </a:prstGeom>
            <a:noFill/>
            <a:ln w="38100" cap="flat" cmpd="sng">
              <a:solidFill>
                <a:srgbClr val="1155CC"/>
              </a:solidFill>
              <a:prstDash val="solid"/>
              <a:round/>
              <a:headEnd type="oval" w="med" len="med"/>
              <a:tailEnd type="none" w="sm" len="sm"/>
            </a:ln>
          </p:spPr>
        </p:cxnSp>
        <p:sp>
          <p:nvSpPr>
            <p:cNvPr id="235" name="Google Shape;235;p29"/>
            <p:cNvSpPr txBox="1"/>
            <p:nvPr/>
          </p:nvSpPr>
          <p:spPr>
            <a:xfrm>
              <a:off x="4800600" y="3657600"/>
              <a:ext cx="1752600" cy="946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Researcher</a:t>
              </a:r>
              <a:br>
                <a:rPr lang="en" sz="1000" b="0" i="0" u="none" strike="noStrike" cap="none">
                  <a:solidFill>
                    <a:schemeClr val="dk1"/>
                  </a:solidFill>
                  <a:latin typeface="Merriweather"/>
                  <a:ea typeface="Merriweather"/>
                  <a:cs typeface="Merriweather"/>
                  <a:sym typeface="Merriweather"/>
                </a:rPr>
              </a:br>
              <a:r>
                <a:rPr lang="en" sz="1000" b="0" i="0" u="none" strike="noStrike" cap="none">
                  <a:solidFill>
                    <a:schemeClr val="dk1"/>
                  </a:solidFill>
                  <a:latin typeface="Merriweather"/>
                  <a:ea typeface="Merriweather"/>
                  <a:cs typeface="Merriweather"/>
                  <a:sym typeface="Merriweather"/>
                </a:rPr>
                <a:t>developer</a:t>
              </a:r>
              <a:endParaRPr sz="1000" b="0" i="0" u="none" strike="noStrike" cap="none">
                <a:solidFill>
                  <a:schemeClr val="dk1"/>
                </a:solidFill>
                <a:latin typeface="Merriweather"/>
                <a:ea typeface="Merriweather"/>
                <a:cs typeface="Merriweather"/>
                <a:sym typeface="Merriweather"/>
              </a:endParaRPr>
            </a:p>
          </p:txBody>
        </p:sp>
        <p:sp>
          <p:nvSpPr>
            <p:cNvPr id="236" name="Google Shape;236;p29"/>
            <p:cNvSpPr txBox="1"/>
            <p:nvPr/>
          </p:nvSpPr>
          <p:spPr>
            <a:xfrm>
              <a:off x="5867400" y="681300"/>
              <a:ext cx="1752600" cy="65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Researcher</a:t>
              </a:r>
              <a:endParaRPr sz="1000" b="0" i="0" u="none" strike="noStrike" cap="none">
                <a:solidFill>
                  <a:schemeClr val="dk1"/>
                </a:solidFill>
                <a:latin typeface="Merriweather"/>
                <a:ea typeface="Merriweather"/>
                <a:cs typeface="Merriweather"/>
                <a:sym typeface="Merriweather"/>
              </a:endParaRPr>
            </a:p>
          </p:txBody>
        </p:sp>
        <p:sp>
          <p:nvSpPr>
            <p:cNvPr id="237" name="Google Shape;237;p29"/>
            <p:cNvSpPr txBox="1"/>
            <p:nvPr/>
          </p:nvSpPr>
          <p:spPr>
            <a:xfrm>
              <a:off x="1371600" y="3756900"/>
              <a:ext cx="1752600" cy="946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Software Engineer</a:t>
              </a:r>
              <a:endParaRPr sz="1000" b="0" i="0" u="none" strike="noStrike" cap="none">
                <a:solidFill>
                  <a:schemeClr val="dk1"/>
                </a:solidFill>
                <a:latin typeface="Merriweather"/>
                <a:ea typeface="Merriweather"/>
                <a:cs typeface="Merriweather"/>
                <a:sym typeface="Merriweather"/>
              </a:endParaRPr>
            </a:p>
          </p:txBody>
        </p:sp>
        <p:cxnSp>
          <p:nvCxnSpPr>
            <p:cNvPr id="238" name="Google Shape;238;p29"/>
            <p:cNvCxnSpPr/>
            <p:nvPr/>
          </p:nvCxnSpPr>
          <p:spPr>
            <a:xfrm rot="10800000">
              <a:off x="2209800" y="28194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239" name="Google Shape;239;p29"/>
            <p:cNvCxnSpPr/>
            <p:nvPr/>
          </p:nvCxnSpPr>
          <p:spPr>
            <a:xfrm rot="10800000">
              <a:off x="5638800" y="27432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240" name="Google Shape;240;p29"/>
            <p:cNvCxnSpPr/>
            <p:nvPr/>
          </p:nvCxnSpPr>
          <p:spPr>
            <a:xfrm>
              <a:off x="6781800" y="1219200"/>
              <a:ext cx="0" cy="990600"/>
            </a:xfrm>
            <a:prstGeom prst="straightConnector1">
              <a:avLst/>
            </a:prstGeom>
            <a:noFill/>
            <a:ln w="28575" cap="flat" cmpd="sng">
              <a:solidFill>
                <a:schemeClr val="dk1"/>
              </a:solidFill>
              <a:prstDash val="solid"/>
              <a:round/>
              <a:headEnd type="none" w="sm" len="sm"/>
              <a:tailEnd type="triangle"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typical research software lifecycle</a:t>
            </a:r>
            <a:endParaRPr/>
          </a:p>
          <a:p>
            <a:pPr marL="0" lvl="0" indent="0" algn="l" rtl="0">
              <a:lnSpc>
                <a:spcPct val="100000"/>
              </a:lnSpc>
              <a:spcBef>
                <a:spcPts val="0"/>
              </a:spcBef>
              <a:spcAft>
                <a:spcPts val="0"/>
              </a:spcAft>
              <a:buSzPts val="2800"/>
              <a:buNone/>
            </a:pPr>
            <a:endParaRPr/>
          </a:p>
        </p:txBody>
      </p:sp>
      <p:sp>
        <p:nvSpPr>
          <p:cNvPr id="63" name="Google Shape;63;p14"/>
          <p:cNvSpPr/>
          <p:nvPr/>
        </p:nvSpPr>
        <p:spPr>
          <a:xfrm>
            <a:off x="1049825" y="14629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Research Questions</a:t>
            </a: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2205125" y="19520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Develop Software</a:t>
            </a: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a:off x="3360425" y="24412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Run Software</a:t>
            </a: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4515725" y="29303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Analyse Data</a:t>
            </a: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5671025" y="34195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Publish Paper</a:t>
            </a: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6826325" y="39086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Ends</a:t>
            </a:r>
            <a:endParaRPr sz="1400" b="0" i="0" u="none" strike="noStrike" cap="none">
              <a:solidFill>
                <a:srgbClr val="000000"/>
              </a:solidFill>
              <a:latin typeface="Arial"/>
              <a:ea typeface="Arial"/>
              <a:cs typeface="Arial"/>
              <a:sym typeface="Arial"/>
            </a:endParaRPr>
          </a:p>
        </p:txBody>
      </p:sp>
      <p:cxnSp>
        <p:nvCxnSpPr>
          <p:cNvPr id="69" name="Google Shape;69;p14"/>
          <p:cNvCxnSpPr>
            <a:stCxn id="63" idx="3"/>
            <a:endCxn id="64" idx="0"/>
          </p:cNvCxnSpPr>
          <p:nvPr/>
        </p:nvCxnSpPr>
        <p:spPr>
          <a:xfrm>
            <a:off x="2205125" y="17075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0" name="Google Shape;70;p14"/>
          <p:cNvCxnSpPr>
            <a:stCxn id="64" idx="3"/>
            <a:endCxn id="65" idx="0"/>
          </p:cNvCxnSpPr>
          <p:nvPr/>
        </p:nvCxnSpPr>
        <p:spPr>
          <a:xfrm>
            <a:off x="3360425" y="21967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1" name="Google Shape;71;p14"/>
          <p:cNvCxnSpPr>
            <a:stCxn id="65" idx="3"/>
            <a:endCxn id="66" idx="0"/>
          </p:cNvCxnSpPr>
          <p:nvPr/>
        </p:nvCxnSpPr>
        <p:spPr>
          <a:xfrm>
            <a:off x="4515725" y="26858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2" name="Google Shape;72;p14"/>
          <p:cNvCxnSpPr>
            <a:stCxn id="66" idx="3"/>
            <a:endCxn id="67" idx="0"/>
          </p:cNvCxnSpPr>
          <p:nvPr/>
        </p:nvCxnSpPr>
        <p:spPr>
          <a:xfrm>
            <a:off x="5671025" y="31750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3" name="Google Shape;73;p14"/>
          <p:cNvCxnSpPr>
            <a:stCxn id="67" idx="3"/>
            <a:endCxn id="68" idx="0"/>
          </p:cNvCxnSpPr>
          <p:nvPr/>
        </p:nvCxnSpPr>
        <p:spPr>
          <a:xfrm>
            <a:off x="6826325" y="3664163"/>
            <a:ext cx="577800" cy="244500"/>
          </a:xfrm>
          <a:prstGeom prst="curvedConnector2">
            <a:avLst/>
          </a:prstGeom>
          <a:noFill/>
          <a:ln w="9525" cap="flat" cmpd="sng">
            <a:solidFill>
              <a:schemeClr val="accent5"/>
            </a:solidFill>
            <a:prstDash val="solid"/>
            <a:round/>
            <a:headEnd type="none" w="sm" len="sm"/>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Course outline</a:t>
            </a:r>
            <a:endParaRPr/>
          </a:p>
        </p:txBody>
      </p:sp>
      <p:sp>
        <p:nvSpPr>
          <p:cNvPr id="246" name="Google Shape;246;p30"/>
          <p:cNvSpPr txBox="1">
            <a:spLocks noGrp="1"/>
          </p:cNvSpPr>
          <p:nvPr>
            <p:ph type="body" idx="1"/>
          </p:nvPr>
        </p:nvSpPr>
        <p:spPr>
          <a:xfrm>
            <a:off x="311700" y="277496"/>
            <a:ext cx="8607900" cy="427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a:solidFill>
                <a:srgbClr val="FF9900"/>
              </a:solidFill>
            </a:endParaRPr>
          </a:p>
          <a:p>
            <a:pPr marL="457200" lvl="0" indent="-342900" algn="l" rtl="0">
              <a:lnSpc>
                <a:spcPct val="115000"/>
              </a:lnSpc>
              <a:spcBef>
                <a:spcPts val="0"/>
              </a:spcBef>
              <a:spcAft>
                <a:spcPts val="0"/>
              </a:spcAft>
              <a:buSzPts val="1800"/>
              <a:buAutoNum type="arabicPeriod"/>
            </a:pPr>
            <a:r>
              <a:rPr lang="en" b="1">
                <a:solidFill>
                  <a:srgbClr val="FF9900"/>
                </a:solidFill>
              </a:rPr>
              <a:t>Environment for Collaborative Code Development			</a:t>
            </a:r>
            <a:endParaRPr b="1" i="1">
              <a:solidFill>
                <a:schemeClr val="accent5"/>
              </a:solidFill>
            </a:endParaRPr>
          </a:p>
          <a:p>
            <a:pPr marL="914400" lvl="1" indent="-342900" algn="l" rtl="0">
              <a:lnSpc>
                <a:spcPct val="115000"/>
              </a:lnSpc>
              <a:spcBef>
                <a:spcPts val="0"/>
              </a:spcBef>
              <a:spcAft>
                <a:spcPts val="0"/>
              </a:spcAft>
              <a:buSzPts val="1800"/>
              <a:buChar char="○"/>
            </a:pPr>
            <a:r>
              <a:rPr lang="en"/>
              <a:t>Setting up our software project, development environments and tools, virtual environments, Git &amp; GitHub, coding conventions</a:t>
            </a:r>
            <a:endParaRPr/>
          </a:p>
          <a:p>
            <a:pPr marL="457200" lvl="0" indent="-342900" algn="l" rtl="0">
              <a:lnSpc>
                <a:spcPct val="115000"/>
              </a:lnSpc>
              <a:spcBef>
                <a:spcPts val="0"/>
              </a:spcBef>
              <a:spcAft>
                <a:spcPts val="0"/>
              </a:spcAft>
              <a:buSzPts val="1800"/>
              <a:buAutoNum type="arabicPeriod"/>
            </a:pPr>
            <a:r>
              <a:rPr lang="en" b="1">
                <a:solidFill>
                  <a:srgbClr val="FF9900"/>
                </a:solidFill>
              </a:rPr>
              <a:t>Ensuring Correctness of Software at Scale				</a:t>
            </a:r>
            <a:endParaRPr b="1" i="1">
              <a:solidFill>
                <a:schemeClr val="accent5"/>
              </a:solidFill>
            </a:endParaRPr>
          </a:p>
          <a:p>
            <a:pPr marL="914400" lvl="1" indent="-317500" algn="l" rtl="0">
              <a:lnSpc>
                <a:spcPct val="115000"/>
              </a:lnSpc>
              <a:spcBef>
                <a:spcPts val="0"/>
              </a:spcBef>
              <a:spcAft>
                <a:spcPts val="0"/>
              </a:spcAft>
              <a:buSzPts val="1400"/>
              <a:buChar char="○"/>
            </a:pPr>
            <a:r>
              <a:rPr lang="en"/>
              <a:t>Automatically testing your software, unit tests, continuous integration,</a:t>
            </a:r>
            <a:br>
              <a:rPr lang="en"/>
            </a:br>
            <a:r>
              <a:rPr lang="en"/>
              <a:t>debugging, improving code robustness</a:t>
            </a:r>
            <a:endParaRPr/>
          </a:p>
          <a:p>
            <a:pPr marL="457200" lvl="0" indent="-342900" algn="l" rtl="0">
              <a:lnSpc>
                <a:spcPct val="115000"/>
              </a:lnSpc>
              <a:spcBef>
                <a:spcPts val="0"/>
              </a:spcBef>
              <a:spcAft>
                <a:spcPts val="0"/>
              </a:spcAft>
              <a:buSzPts val="1800"/>
              <a:buAutoNum type="arabicPeriod"/>
            </a:pPr>
            <a:r>
              <a:rPr lang="en" b="1">
                <a:solidFill>
                  <a:srgbClr val="FF9900"/>
                </a:solidFill>
              </a:rPr>
              <a:t>Software Development as a Process					</a:t>
            </a:r>
            <a:endParaRPr b="1" i="1">
              <a:solidFill>
                <a:schemeClr val="accent5"/>
              </a:solidFill>
            </a:endParaRPr>
          </a:p>
          <a:p>
            <a:pPr marL="914400" lvl="1" indent="-317500" algn="l" rtl="0">
              <a:lnSpc>
                <a:spcPct val="115000"/>
              </a:lnSpc>
              <a:spcBef>
                <a:spcPts val="0"/>
              </a:spcBef>
              <a:spcAft>
                <a:spcPts val="0"/>
              </a:spcAft>
              <a:buSzPts val="1400"/>
              <a:buChar char="○"/>
            </a:pPr>
            <a:r>
              <a:rPr lang="en"/>
              <a:t>Software requirements, design, architecture and implementation (via programming paradigms) as typical stages of a software development process</a:t>
            </a:r>
            <a:endParaRPr/>
          </a:p>
          <a:p>
            <a:pPr marL="457200" lvl="0" indent="-342900" algn="l" rtl="0">
              <a:lnSpc>
                <a:spcPct val="115000"/>
              </a:lnSpc>
              <a:spcBef>
                <a:spcPts val="0"/>
              </a:spcBef>
              <a:spcAft>
                <a:spcPts val="0"/>
              </a:spcAft>
              <a:buSzPts val="1800"/>
              <a:buAutoNum type="arabicPeriod"/>
            </a:pPr>
            <a:r>
              <a:rPr lang="en" b="1">
                <a:solidFill>
                  <a:srgbClr val="FF9900"/>
                </a:solidFill>
              </a:rPr>
              <a:t>Collaborative Software Development for Reuse			</a:t>
            </a:r>
            <a:endParaRPr b="1">
              <a:solidFill>
                <a:srgbClr val="FF9900"/>
              </a:solidFill>
            </a:endParaRPr>
          </a:p>
          <a:p>
            <a:pPr marL="914400" lvl="1" indent="-342900" algn="l" rtl="0">
              <a:lnSpc>
                <a:spcPct val="115000"/>
              </a:lnSpc>
              <a:spcBef>
                <a:spcPts val="0"/>
              </a:spcBef>
              <a:spcAft>
                <a:spcPts val="0"/>
              </a:spcAft>
              <a:buSzPts val="1800"/>
              <a:buChar char="○"/>
            </a:pPr>
            <a:r>
              <a:rPr lang="en"/>
              <a:t>Code review, documenting and preparing/packaging software for release and reuse</a:t>
            </a:r>
            <a:endParaRPr/>
          </a:p>
          <a:p>
            <a:pPr marL="457200" lvl="0" indent="-342900" algn="l" rtl="0">
              <a:spcBef>
                <a:spcPts val="0"/>
              </a:spcBef>
              <a:spcAft>
                <a:spcPts val="0"/>
              </a:spcAft>
              <a:buSzPts val="1800"/>
              <a:buAutoNum type="arabicPeriod"/>
            </a:pPr>
            <a:r>
              <a:rPr lang="en" b="1">
                <a:solidFill>
                  <a:srgbClr val="FF9900"/>
                </a:solidFill>
              </a:rPr>
              <a:t>Managing and Improving Software Over Its Lifetime			</a:t>
            </a:r>
            <a:endParaRPr/>
          </a:p>
          <a:p>
            <a:pPr marL="914400" lvl="1" indent="-342900" algn="l" rtl="0">
              <a:spcBef>
                <a:spcPts val="0"/>
              </a:spcBef>
              <a:spcAft>
                <a:spcPts val="0"/>
              </a:spcAft>
              <a:buSzPts val="1800"/>
              <a:buChar char="○"/>
            </a:pPr>
            <a:r>
              <a:rPr lang="en"/>
              <a:t>Tracking issues, managing team communications and software project planning and management</a:t>
            </a:r>
          </a:p>
          <a:p>
            <a:pPr>
              <a:buFont typeface="+mj-lt"/>
              <a:buAutoNum type="arabicPeriod"/>
            </a:pPr>
            <a:r>
              <a:rPr lang="en-GB" b="1">
                <a:solidFill>
                  <a:srgbClr val="FF9900"/>
                </a:solidFill>
              </a:rPr>
              <a:t>Apply learned skills to own project			</a:t>
            </a:r>
            <a:endParaRPr lang="en-GB"/>
          </a:p>
          <a:p>
            <a:pPr>
              <a:buChar char="○"/>
            </a:pPr>
            <a:endParaRPr/>
          </a:p>
        </p:txBody>
      </p:sp>
    </p:spTree>
    <p:extLst>
      <p:ext uri="{BB962C8B-B14F-4D97-AF65-F5344CB8AC3E}">
        <p14:creationId xmlns:p14="http://schemas.microsoft.com/office/powerpoint/2010/main" val="101829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Course outline</a:t>
            </a:r>
            <a:endParaRPr/>
          </a:p>
        </p:txBody>
      </p:sp>
      <p:sp>
        <p:nvSpPr>
          <p:cNvPr id="246" name="Google Shape;246;p30"/>
          <p:cNvSpPr txBox="1">
            <a:spLocks noGrp="1"/>
          </p:cNvSpPr>
          <p:nvPr>
            <p:ph type="body" idx="1"/>
          </p:nvPr>
        </p:nvSpPr>
        <p:spPr>
          <a:xfrm>
            <a:off x="268050" y="616732"/>
            <a:ext cx="8607900" cy="391003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nl-NL" b="1">
              <a:solidFill>
                <a:srgbClr val="FF9900"/>
              </a:solidFill>
            </a:endParaRPr>
          </a:p>
          <a:p>
            <a:pPr marL="457200" lvl="0" indent="-342900" algn="l" rtl="0">
              <a:lnSpc>
                <a:spcPct val="115000"/>
              </a:lnSpc>
              <a:spcBef>
                <a:spcPts val="0"/>
              </a:spcBef>
              <a:spcAft>
                <a:spcPts val="0"/>
              </a:spcAft>
              <a:buSzPts val="1800"/>
              <a:buAutoNum type="arabicPeriod"/>
            </a:pPr>
            <a:r>
              <a:rPr lang="en" b="1">
                <a:solidFill>
                  <a:srgbClr val="FF9900"/>
                </a:solidFill>
              </a:rPr>
              <a:t>Environment for Collaborative Code Development			</a:t>
            </a:r>
            <a:endParaRPr b="1" i="1">
              <a:solidFill>
                <a:schemeClr val="accent5"/>
              </a:solidFill>
            </a:endParaRPr>
          </a:p>
          <a:p>
            <a:pPr marL="914400" lvl="1" indent="-342900" algn="l" rtl="0">
              <a:lnSpc>
                <a:spcPct val="115000"/>
              </a:lnSpc>
              <a:spcBef>
                <a:spcPts val="0"/>
              </a:spcBef>
              <a:spcAft>
                <a:spcPts val="0"/>
              </a:spcAft>
              <a:buSzPts val="1800"/>
              <a:buChar char="○"/>
            </a:pPr>
            <a:r>
              <a:rPr lang="en"/>
              <a:t>Setting up our software project, development environments and tools, virtual environments, Git &amp; GitLab, coding conventions</a:t>
            </a:r>
            <a:endParaRPr/>
          </a:p>
          <a:p>
            <a:pPr marL="457200" lvl="0" indent="-342900" algn="l" rtl="0">
              <a:lnSpc>
                <a:spcPct val="115000"/>
              </a:lnSpc>
              <a:spcBef>
                <a:spcPts val="0"/>
              </a:spcBef>
              <a:spcAft>
                <a:spcPts val="0"/>
              </a:spcAft>
              <a:buSzPts val="1800"/>
              <a:buAutoNum type="arabicPeriod"/>
            </a:pPr>
            <a:r>
              <a:rPr lang="en" b="1">
                <a:solidFill>
                  <a:srgbClr val="FF9900"/>
                </a:solidFill>
              </a:rPr>
              <a:t>Ensuring Correctness of Software at Scale				</a:t>
            </a:r>
            <a:endParaRPr b="1" i="1">
              <a:solidFill>
                <a:schemeClr val="accent5"/>
              </a:solidFill>
            </a:endParaRPr>
          </a:p>
          <a:p>
            <a:pPr marL="914400" lvl="1" indent="-317500" algn="l" rtl="0">
              <a:lnSpc>
                <a:spcPct val="115000"/>
              </a:lnSpc>
              <a:spcBef>
                <a:spcPts val="0"/>
              </a:spcBef>
              <a:spcAft>
                <a:spcPts val="0"/>
              </a:spcAft>
              <a:buSzPts val="1400"/>
              <a:buChar char="○"/>
            </a:pPr>
            <a:r>
              <a:rPr lang="en"/>
              <a:t>Automatically testing your software, unit tests, continuous integration,</a:t>
            </a:r>
            <a:br>
              <a:rPr lang="en"/>
            </a:br>
            <a:r>
              <a:rPr lang="en"/>
              <a:t>debugging, improving code robustness</a:t>
            </a:r>
            <a:endParaRPr/>
          </a:p>
          <a:p>
            <a:pPr marL="457200" lvl="0" indent="-342900" algn="l" rtl="0">
              <a:lnSpc>
                <a:spcPct val="115000"/>
              </a:lnSpc>
              <a:spcBef>
                <a:spcPts val="0"/>
              </a:spcBef>
              <a:spcAft>
                <a:spcPts val="0"/>
              </a:spcAft>
              <a:buSzPts val="1800"/>
              <a:buAutoNum type="arabicPeriod"/>
            </a:pPr>
            <a:r>
              <a:rPr lang="en" b="1">
                <a:solidFill>
                  <a:srgbClr val="FF9900"/>
                </a:solidFill>
              </a:rPr>
              <a:t>Software Development as a Process					</a:t>
            </a:r>
            <a:endParaRPr b="1" i="1">
              <a:solidFill>
                <a:schemeClr val="accent5"/>
              </a:solidFill>
            </a:endParaRPr>
          </a:p>
          <a:p>
            <a:pPr marL="914400" lvl="1" indent="-317500" algn="l" rtl="0">
              <a:lnSpc>
                <a:spcPct val="115000"/>
              </a:lnSpc>
              <a:spcBef>
                <a:spcPts val="0"/>
              </a:spcBef>
              <a:spcAft>
                <a:spcPts val="0"/>
              </a:spcAft>
              <a:buSzPts val="1400"/>
              <a:buChar char="○"/>
            </a:pPr>
            <a:r>
              <a:rPr lang="en"/>
              <a:t>Software requirements, design, architecture and implementation (via programming paradigms) as typical stages of a software development process</a:t>
            </a:r>
            <a:endParaRPr/>
          </a:p>
          <a:p>
            <a:pPr marL="457200" lvl="0" indent="-342900" algn="l" rtl="0">
              <a:lnSpc>
                <a:spcPct val="115000"/>
              </a:lnSpc>
              <a:spcBef>
                <a:spcPts val="0"/>
              </a:spcBef>
              <a:spcAft>
                <a:spcPts val="0"/>
              </a:spcAft>
              <a:buSzPts val="1800"/>
              <a:buAutoNum type="arabicPeriod"/>
            </a:pPr>
            <a:r>
              <a:rPr lang="en" b="1">
                <a:solidFill>
                  <a:srgbClr val="FF9900"/>
                </a:solidFill>
              </a:rPr>
              <a:t>Collaborative Software Development for Reuse			</a:t>
            </a:r>
            <a:endParaRPr b="1">
              <a:solidFill>
                <a:srgbClr val="FF9900"/>
              </a:solidFill>
            </a:endParaRPr>
          </a:p>
          <a:p>
            <a:pPr marL="914400" lvl="1" indent="-342900" algn="l" rtl="0">
              <a:lnSpc>
                <a:spcPct val="115000"/>
              </a:lnSpc>
              <a:spcBef>
                <a:spcPts val="0"/>
              </a:spcBef>
              <a:spcAft>
                <a:spcPts val="0"/>
              </a:spcAft>
              <a:buSzPts val="1800"/>
              <a:buChar char="○"/>
            </a:pPr>
            <a:r>
              <a:rPr lang="en"/>
              <a:t>Code review, documenting and preparing/packaging software for release and reuse</a:t>
            </a:r>
            <a:r>
              <a:rPr lang="en-GB" b="1">
                <a:solidFill>
                  <a:srgbClr val="FF9900"/>
                </a:solidFill>
              </a:rPr>
              <a:t>			</a:t>
            </a:r>
            <a:endParaRPr lang="en-GB"/>
          </a:p>
          <a:p>
            <a:pPr>
              <a:buChar char="○"/>
            </a:pPr>
            <a:endParaRPr/>
          </a:p>
        </p:txBody>
      </p:sp>
    </p:spTree>
    <p:extLst>
      <p:ext uri="{BB962C8B-B14F-4D97-AF65-F5344CB8AC3E}">
        <p14:creationId xmlns:p14="http://schemas.microsoft.com/office/powerpoint/2010/main" val="2515762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will the workshop run</a:t>
            </a:r>
            <a:endParaRPr/>
          </a:p>
        </p:txBody>
      </p:sp>
      <p:sp>
        <p:nvSpPr>
          <p:cNvPr id="252" name="Google Shape;252;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b="1" dirty="0">
                <a:solidFill>
                  <a:srgbClr val="FF9900"/>
                </a:solidFill>
              </a:rPr>
              <a:t>Delivery is helper-supported self-learning (no live coding)</a:t>
            </a:r>
            <a:endParaRPr sz="2000" b="1" dirty="0">
              <a:solidFill>
                <a:srgbClr val="FF9900"/>
              </a:solidFill>
            </a:endParaRPr>
          </a:p>
          <a:p>
            <a:pPr marL="914400" lvl="1" indent="-330200" algn="l" rtl="0">
              <a:lnSpc>
                <a:spcPct val="115000"/>
              </a:lnSpc>
              <a:spcBef>
                <a:spcPts val="0"/>
              </a:spcBef>
              <a:spcAft>
                <a:spcPts val="0"/>
              </a:spcAft>
              <a:buSzPts val="1600"/>
              <a:buChar char="○"/>
            </a:pPr>
            <a:r>
              <a:rPr lang="en" sz="1600" dirty="0"/>
              <a:t>Learners go through material individually (at their own pace)</a:t>
            </a:r>
            <a:endParaRPr sz="1600" dirty="0"/>
          </a:p>
          <a:p>
            <a:pPr marL="914400" lvl="1" indent="-330200" algn="l" rtl="0">
              <a:spcBef>
                <a:spcPts val="0"/>
              </a:spcBef>
              <a:spcAft>
                <a:spcPts val="0"/>
              </a:spcAft>
              <a:buSzPts val="1600"/>
              <a:buChar char="○"/>
            </a:pPr>
            <a:r>
              <a:rPr lang="en" sz="1600" dirty="0"/>
              <a:t>You work together in groups of 3-4 people</a:t>
            </a:r>
            <a:endParaRPr sz="1600" dirty="0"/>
          </a:p>
          <a:p>
            <a:pPr marL="914400" lvl="1" indent="-330200" algn="l" rtl="0">
              <a:spcBef>
                <a:spcPts val="0"/>
              </a:spcBef>
              <a:spcAft>
                <a:spcPts val="0"/>
              </a:spcAft>
              <a:buSzPts val="1600"/>
              <a:buChar char="○"/>
            </a:pPr>
            <a:r>
              <a:rPr lang="en" sz="1600" dirty="0"/>
              <a:t>Trainers will be available to assist with problems and answer questions</a:t>
            </a:r>
            <a:endParaRPr sz="1600" dirty="0"/>
          </a:p>
          <a:p>
            <a:pPr marL="914400" lvl="1" indent="-330200" algn="l" rtl="0">
              <a:lnSpc>
                <a:spcPct val="115000"/>
              </a:lnSpc>
              <a:spcBef>
                <a:spcPts val="0"/>
              </a:spcBef>
              <a:spcAft>
                <a:spcPts val="0"/>
              </a:spcAft>
              <a:buSzPts val="1600"/>
              <a:buChar char="○"/>
            </a:pPr>
            <a:r>
              <a:rPr lang="en" sz="1600" dirty="0"/>
              <a:t>Initially exercises are performed individually, more group/team work in later stages when we will need to keep more in sync with everyone in a group</a:t>
            </a:r>
            <a:endParaRPr sz="1600" dirty="0"/>
          </a:p>
          <a:p>
            <a:pPr marL="914400" lvl="1" indent="-330200" algn="l" rtl="0">
              <a:lnSpc>
                <a:spcPct val="115000"/>
              </a:lnSpc>
              <a:spcBef>
                <a:spcPts val="0"/>
              </a:spcBef>
              <a:spcAft>
                <a:spcPts val="0"/>
              </a:spcAft>
              <a:buSzPts val="1600"/>
              <a:buChar char="○"/>
            </a:pPr>
            <a:r>
              <a:rPr lang="en" sz="1600" dirty="0"/>
              <a:t>Feel free to ask questions and start discussions with people in your group or instructors. This is a good opportunity to ask related questions about your daily work as well.</a:t>
            </a:r>
            <a:endParaRPr sz="1600" dirty="0"/>
          </a:p>
          <a:p>
            <a:pPr marL="914400" lvl="1" indent="-330200" algn="l" rtl="0">
              <a:lnSpc>
                <a:spcPct val="115000"/>
              </a:lnSpc>
              <a:spcBef>
                <a:spcPts val="0"/>
              </a:spcBef>
              <a:spcAft>
                <a:spcPts val="0"/>
              </a:spcAft>
              <a:buSzPts val="1600"/>
              <a:buChar char="○"/>
            </a:pPr>
            <a:r>
              <a:rPr lang="en" sz="1600" dirty="0"/>
              <a:t>Take regular breaks as you need</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4307-B1CD-B7A1-AB33-788C22C377A4}"/>
              </a:ext>
            </a:extLst>
          </p:cNvPr>
          <p:cNvSpPr>
            <a:spLocks noGrp="1"/>
          </p:cNvSpPr>
          <p:nvPr>
            <p:ph type="title"/>
          </p:nvPr>
        </p:nvSpPr>
        <p:spPr/>
        <p:txBody>
          <a:bodyPr/>
          <a:lstStyle/>
          <a:p>
            <a:r>
              <a:rPr lang="en-US"/>
              <a:t>The rhythm</a:t>
            </a:r>
          </a:p>
        </p:txBody>
      </p:sp>
      <p:sp>
        <p:nvSpPr>
          <p:cNvPr id="3" name="Text Placeholder 2">
            <a:extLst>
              <a:ext uri="{FF2B5EF4-FFF2-40B4-BE49-F238E27FC236}">
                <a16:creationId xmlns:a16="http://schemas.microsoft.com/office/drawing/2014/main" id="{E9E5B7B0-C0B8-D616-98BD-B6E851585DEF}"/>
              </a:ext>
            </a:extLst>
          </p:cNvPr>
          <p:cNvSpPr>
            <a:spLocks noGrp="1"/>
          </p:cNvSpPr>
          <p:nvPr>
            <p:ph type="body" idx="1"/>
          </p:nvPr>
        </p:nvSpPr>
        <p:spPr/>
        <p:txBody>
          <a:bodyPr/>
          <a:lstStyle/>
          <a:p>
            <a:r>
              <a:rPr lang="en-US" dirty="0"/>
              <a:t>Roughly 1 section per half day </a:t>
            </a:r>
          </a:p>
          <a:p>
            <a:pPr lvl="1">
              <a:lnSpc>
                <a:spcPct val="114999"/>
              </a:lnSpc>
            </a:pPr>
            <a:r>
              <a:rPr lang="en-US" dirty="0"/>
              <a:t>(but the first one will most likely take a bit longer)</a:t>
            </a:r>
          </a:p>
          <a:p>
            <a:pPr>
              <a:lnSpc>
                <a:spcPct val="114999"/>
              </a:lnSpc>
            </a:pPr>
            <a:r>
              <a:rPr lang="en-US" dirty="0"/>
              <a:t>Together we decide the speed 🏎🐌</a:t>
            </a:r>
          </a:p>
          <a:p>
            <a:pPr lvl="1">
              <a:lnSpc>
                <a:spcPct val="114999"/>
              </a:lnSpc>
            </a:pPr>
            <a:r>
              <a:rPr lang="en-US" dirty="0"/>
              <a:t>We will adapt the moment of our instructions to how far you are in the lesson material</a:t>
            </a:r>
          </a:p>
          <a:p>
            <a:pPr>
              <a:lnSpc>
                <a:spcPct val="114999"/>
              </a:lnSpc>
            </a:pPr>
            <a:r>
              <a:rPr lang="en-US" dirty="0"/>
              <a:t>Temperature check 🌡</a:t>
            </a:r>
          </a:p>
          <a:p>
            <a:pPr lvl="1">
              <a:lnSpc>
                <a:spcPct val="114999"/>
              </a:lnSpc>
              <a:buSzPts val="1800"/>
            </a:pPr>
            <a:r>
              <a:rPr lang="en-US" dirty="0"/>
              <a:t>We will check how far everyone is right before every break</a:t>
            </a:r>
          </a:p>
          <a:p>
            <a:pPr>
              <a:lnSpc>
                <a:spcPct val="114999"/>
              </a:lnSpc>
            </a:pPr>
            <a:r>
              <a:rPr lang="en-US" dirty="0"/>
              <a:t>Recaps and discussion after the break</a:t>
            </a:r>
          </a:p>
          <a:p>
            <a:pPr lvl="1">
              <a:lnSpc>
                <a:spcPct val="114999"/>
              </a:lnSpc>
            </a:pPr>
            <a:r>
              <a:rPr lang="en-US" dirty="0"/>
              <a:t>And at the end of the day</a:t>
            </a:r>
          </a:p>
        </p:txBody>
      </p:sp>
    </p:spTree>
    <p:extLst>
      <p:ext uri="{BB962C8B-B14F-4D97-AF65-F5344CB8AC3E}">
        <p14:creationId xmlns:p14="http://schemas.microsoft.com/office/powerpoint/2010/main" val="1906328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0"/>
          <p:cNvSpPr txBox="1">
            <a:spLocks noGrp="1"/>
          </p:cNvSpPr>
          <p:nvPr>
            <p:ph type="body" idx="1"/>
          </p:nvPr>
        </p:nvSpPr>
        <p:spPr>
          <a:xfrm>
            <a:off x="311700" y="1017725"/>
            <a:ext cx="3974897" cy="396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800">
                <a:solidFill>
                  <a:schemeClr val="dk1"/>
                </a:solidFill>
              </a:rPr>
              <a:t>You have just joined a team that works on an existing software project. The project is written in Python and studies and analyses inflammation in a group of patients that have been given a new treatment for arthritis in a medical trial. The software project is not finished and contains some bugs and tests that are failing. Over the course - you will work either individually or with your colleagues to develop more code and fix these errors.</a:t>
            </a:r>
            <a:endParaRPr lang="en-GB"/>
          </a:p>
        </p:txBody>
      </p:sp>
      <p:pic>
        <p:nvPicPr>
          <p:cNvPr id="1026" name="Picture 2" descr="Make New Employees Feel Welcome - 6 Ways - HH Staffing Services">
            <a:extLst>
              <a:ext uri="{FF2B5EF4-FFF2-40B4-BE49-F238E27FC236}">
                <a16:creationId xmlns:a16="http://schemas.microsoft.com/office/drawing/2014/main" id="{1F08DAD9-034A-5A49-8B15-9E82C3DA4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597" y="1097829"/>
            <a:ext cx="4440307" cy="295280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28;p29">
            <a:extLst>
              <a:ext uri="{FF2B5EF4-FFF2-40B4-BE49-F238E27FC236}">
                <a16:creationId xmlns:a16="http://schemas.microsoft.com/office/drawing/2014/main" id="{3655BCD0-AD9D-F0F7-6E54-22901C6AB045}"/>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r>
              <a:rPr lang="en"/>
              <a:t>The story...</a:t>
            </a:r>
            <a:endParaRPr lang="nl-N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final note …</a:t>
            </a:r>
            <a:endParaRPr/>
          </a:p>
        </p:txBody>
      </p:sp>
      <p:sp>
        <p:nvSpPr>
          <p:cNvPr id="264" name="Google Shape;264;p33"/>
          <p:cNvSpPr txBox="1">
            <a:spLocks noGrp="1"/>
          </p:cNvSpPr>
          <p:nvPr>
            <p:ph type="body" idx="1"/>
          </p:nvPr>
        </p:nvSpPr>
        <p:spPr>
          <a:xfrm>
            <a:off x="311700" y="1152475"/>
            <a:ext cx="8520600" cy="3833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dirty="0">
                <a:solidFill>
                  <a:schemeClr val="accent4"/>
                </a:solidFill>
              </a:rPr>
              <a:t>About working through the material</a:t>
            </a:r>
            <a:endParaRPr b="1" dirty="0">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Start from the actual section introduction - bigger picture</a:t>
            </a:r>
            <a:endParaRPr dirty="0">
              <a:solidFill>
                <a:srgbClr val="ADADAD"/>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Exercises - try to do them on your own (before looking at the solution)</a:t>
            </a:r>
            <a:endParaRPr dirty="0">
              <a:solidFill>
                <a:srgbClr val="ADADAD"/>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Exercises - don't skip them! Some later materials depend on this</a:t>
            </a:r>
            <a:endParaRPr dirty="0">
              <a:solidFill>
                <a:srgbClr val="ADADAD"/>
              </a:solidFill>
            </a:endParaRPr>
          </a:p>
          <a:p>
            <a:pPr marL="1371600" lvl="2" indent="-317500" algn="l" rtl="0">
              <a:lnSpc>
                <a:spcPct val="115000"/>
              </a:lnSpc>
              <a:spcBef>
                <a:spcPts val="0"/>
              </a:spcBef>
              <a:spcAft>
                <a:spcPts val="0"/>
              </a:spcAft>
              <a:buClr>
                <a:srgbClr val="ADADAD"/>
              </a:buClr>
              <a:buSzPts val="1400"/>
              <a:buChar char="■"/>
            </a:pPr>
            <a:r>
              <a:rPr lang="en" dirty="0">
                <a:solidFill>
                  <a:srgbClr val="ADADAD"/>
                </a:solidFill>
              </a:rPr>
              <a:t>Optional exercises are clearly marked - all other exercises should be completed</a:t>
            </a:r>
            <a:br>
              <a:rPr lang="en" dirty="0"/>
            </a:br>
            <a:endParaRPr lang="en-NL" dirty="0">
              <a:solidFill>
                <a:srgbClr val="ADADAD"/>
              </a:solidFill>
            </a:endParaRPr>
          </a:p>
          <a:p>
            <a:pPr marL="457200" lvl="0" indent="-342900" algn="l" rtl="0">
              <a:spcBef>
                <a:spcPts val="0"/>
              </a:spcBef>
              <a:spcAft>
                <a:spcPts val="0"/>
              </a:spcAft>
              <a:buSzPts val="1800"/>
              <a:buChar char="●"/>
            </a:pPr>
            <a:r>
              <a:rPr lang="en" b="1" dirty="0">
                <a:solidFill>
                  <a:schemeClr val="accent4"/>
                </a:solidFill>
              </a:rPr>
              <a:t>Please ask for help - do not suffer in silence!</a:t>
            </a:r>
            <a:endParaRPr b="1" dirty="0">
              <a:solidFill>
                <a:schemeClr val="accent4"/>
              </a:solidFill>
            </a:endParaRPr>
          </a:p>
          <a:p>
            <a:pPr marL="914400" indent="-317500">
              <a:buSzPts val="1400"/>
            </a:pPr>
            <a:r>
              <a:rPr lang="en" sz="1400" dirty="0"/>
              <a:t>Ask for help if needed </a:t>
            </a:r>
          </a:p>
          <a:p>
            <a:pPr marL="914400" indent="-317500">
              <a:lnSpc>
                <a:spcPct val="114999"/>
              </a:lnSpc>
              <a:buSzPts val="1400"/>
            </a:pPr>
            <a:r>
              <a:rPr lang="en" sz="1400" dirty="0"/>
              <a:t>We know from experience that some people don't like to read, especially not at the end of the day when you feel like everyone else is moving faster than you. Ask an instructor to explain instead of reading the texts!</a:t>
            </a:r>
          </a:p>
          <a:p>
            <a:pPr marL="0" lvl="0" indent="0" algn="l" rtl="0">
              <a:lnSpc>
                <a:spcPct val="115000"/>
              </a:lnSpc>
              <a:spcBef>
                <a:spcPts val="0"/>
              </a:spcBef>
              <a:spcAft>
                <a:spcPts val="0"/>
              </a:spcAft>
              <a:buNone/>
            </a:pPr>
            <a:endParaRPr dirty="0">
              <a:solidFill>
                <a:srgbClr val="ADADAD"/>
              </a:solidFill>
            </a:endParaRPr>
          </a:p>
          <a:p>
            <a:pPr marL="914400" lvl="0" indent="0" algn="l" rtl="0">
              <a:lnSpc>
                <a:spcPct val="115000"/>
              </a:lnSpc>
              <a:spcBef>
                <a:spcPts val="0"/>
              </a:spcBef>
              <a:spcAft>
                <a:spcPts val="0"/>
              </a:spcAft>
              <a:buNone/>
            </a:pPr>
            <a:endParaRPr dirty="0">
              <a:solidFill>
                <a:srgbClr val="ADADAD"/>
              </a:solidFill>
            </a:endParaRPr>
          </a:p>
          <a:p>
            <a:pPr marL="914400" lvl="0" indent="0" algn="l" rtl="0">
              <a:lnSpc>
                <a:spcPct val="115000"/>
              </a:lnSpc>
              <a:spcBef>
                <a:spcPts val="1600"/>
              </a:spcBef>
              <a:spcAft>
                <a:spcPts val="0"/>
              </a:spcAft>
              <a:buSzPts val="1800"/>
              <a:buNone/>
            </a:pPr>
            <a:endParaRPr dirty="0"/>
          </a:p>
          <a:p>
            <a:pPr marL="457200" lvl="0" indent="0" algn="l" rtl="0">
              <a:lnSpc>
                <a:spcPct val="115000"/>
              </a:lnSpc>
              <a:spcBef>
                <a:spcPts val="1600"/>
              </a:spcBef>
              <a:spcAft>
                <a:spcPts val="1600"/>
              </a:spcAft>
              <a:buSzPts val="180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final note …</a:t>
            </a:r>
            <a:endParaRPr/>
          </a:p>
        </p:txBody>
      </p:sp>
      <p:sp>
        <p:nvSpPr>
          <p:cNvPr id="264" name="Google Shape;264;p33"/>
          <p:cNvSpPr txBox="1">
            <a:spLocks noGrp="1"/>
          </p:cNvSpPr>
          <p:nvPr>
            <p:ph type="body" idx="1"/>
          </p:nvPr>
        </p:nvSpPr>
        <p:spPr>
          <a:xfrm>
            <a:off x="311700" y="1152475"/>
            <a:ext cx="8520600" cy="3833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a:solidFill>
                  <a:schemeClr val="accent4"/>
                </a:solidFill>
              </a:rPr>
              <a:t>About working through the material</a:t>
            </a:r>
            <a:endParaRPr b="1">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Start from the actual section introduction - bigger picture</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Exercises - try to do them on your own (before looking at the solution)</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Exercises - don't skip them! Some later materials depend on this</a:t>
            </a:r>
            <a:endParaRPr>
              <a:solidFill>
                <a:srgbClr val="ADADAD"/>
              </a:solidFill>
            </a:endParaRPr>
          </a:p>
          <a:p>
            <a:pPr marL="1371600" lvl="2" indent="-317500" algn="l" rtl="0">
              <a:lnSpc>
                <a:spcPct val="115000"/>
              </a:lnSpc>
              <a:spcBef>
                <a:spcPts val="0"/>
              </a:spcBef>
              <a:spcAft>
                <a:spcPts val="0"/>
              </a:spcAft>
              <a:buClr>
                <a:srgbClr val="ADADAD"/>
              </a:buClr>
              <a:buSzPts val="1400"/>
              <a:buChar char="■"/>
            </a:pPr>
            <a:r>
              <a:rPr lang="en">
                <a:solidFill>
                  <a:srgbClr val="ADADAD"/>
                </a:solidFill>
              </a:rPr>
              <a:t>Optional exercises are clearly marked - all other exercises should be completed</a:t>
            </a:r>
            <a:endParaRPr>
              <a:solidFill>
                <a:srgbClr val="ADADAD"/>
              </a:solidFill>
            </a:endParaRPr>
          </a:p>
          <a:p>
            <a:pPr lvl="1">
              <a:spcBef>
                <a:spcPts val="0"/>
              </a:spcBef>
              <a:buClr>
                <a:srgbClr val="ADADAD"/>
              </a:buClr>
            </a:pPr>
            <a:r>
              <a:rPr lang="en">
                <a:solidFill>
                  <a:srgbClr val="ADADAD"/>
                </a:solidFill>
              </a:rPr>
              <a:t>Please finish the section in the rest of the week if you were note finished. Note that section 1 is a bit bigger than the other sections.</a:t>
            </a:r>
          </a:p>
          <a:p>
            <a:pPr lvl="1">
              <a:spcBef>
                <a:spcPts val="0"/>
              </a:spcBef>
              <a:buClr>
                <a:srgbClr val="ADADAD"/>
              </a:buClr>
            </a:pPr>
            <a:r>
              <a:rPr lang="en">
                <a:solidFill>
                  <a:srgbClr val="ADADAD"/>
                </a:solidFill>
              </a:rPr>
              <a:t>We wrap up together at the end of the day. If you finish the section early you can work on the optional exercises in the collaborative document</a:t>
            </a:r>
            <a:br>
              <a:rPr lang="en"/>
            </a:br>
            <a:endParaRPr>
              <a:solidFill>
                <a:srgbClr val="ADADAD"/>
              </a:solidFill>
            </a:endParaRPr>
          </a:p>
          <a:p>
            <a:pPr marL="457200" lvl="0" indent="-342900" algn="l" rtl="0">
              <a:spcBef>
                <a:spcPts val="0"/>
              </a:spcBef>
              <a:spcAft>
                <a:spcPts val="0"/>
              </a:spcAft>
              <a:buSzPts val="1800"/>
              <a:buChar char="●"/>
            </a:pPr>
            <a:r>
              <a:rPr lang="en" b="1">
                <a:solidFill>
                  <a:schemeClr val="accent4"/>
                </a:solidFill>
              </a:rPr>
              <a:t>Please ask for help - do not suffer in silence!</a:t>
            </a:r>
            <a:endParaRPr b="1">
              <a:solidFill>
                <a:schemeClr val="accent4"/>
              </a:solidFill>
            </a:endParaRPr>
          </a:p>
          <a:p>
            <a:pPr marL="914400" indent="-317500">
              <a:buSzPts val="1400"/>
            </a:pPr>
            <a:r>
              <a:rPr lang="en" sz="1400"/>
              <a:t>Ask for help if needed </a:t>
            </a:r>
          </a:p>
          <a:p>
            <a:pPr marL="914400" indent="-317500">
              <a:lnSpc>
                <a:spcPct val="114999"/>
              </a:lnSpc>
              <a:buSzPts val="1400"/>
            </a:pPr>
            <a:r>
              <a:rPr lang="en" sz="1400"/>
              <a:t>We know from experience that some people don't like to read, especially not at the end of the day when you feel like everyone else is moving faster than you. Ask an instructor to explain instead of reading the texts!</a:t>
            </a:r>
          </a:p>
          <a:p>
            <a:pPr marL="0" lvl="0" indent="0" algn="l" rtl="0">
              <a:lnSpc>
                <a:spcPct val="115000"/>
              </a:lnSpc>
              <a:spcBef>
                <a:spcPts val="0"/>
              </a:spcBef>
              <a:spcAft>
                <a:spcPts val="0"/>
              </a:spcAft>
              <a:buNone/>
            </a:pPr>
            <a:endParaRPr>
              <a:solidFill>
                <a:srgbClr val="ADADAD"/>
              </a:solidFill>
            </a:endParaRPr>
          </a:p>
          <a:p>
            <a:pPr marL="914400" lvl="0" indent="0" algn="l" rtl="0">
              <a:lnSpc>
                <a:spcPct val="115000"/>
              </a:lnSpc>
              <a:spcBef>
                <a:spcPts val="0"/>
              </a:spcBef>
              <a:spcAft>
                <a:spcPts val="0"/>
              </a:spcAft>
              <a:buNone/>
            </a:pPr>
            <a:endParaRPr>
              <a:solidFill>
                <a:srgbClr val="ADADAD"/>
              </a:solidFill>
            </a:endParaRPr>
          </a:p>
          <a:p>
            <a:pPr marL="914400" lvl="0" indent="0" algn="l" rtl="0">
              <a:lnSpc>
                <a:spcPct val="115000"/>
              </a:lnSpc>
              <a:spcBef>
                <a:spcPts val="1600"/>
              </a:spcBef>
              <a:spcAft>
                <a:spcPts val="0"/>
              </a:spcAft>
              <a:buSzPts val="1800"/>
              <a:buNone/>
            </a:pPr>
            <a:endParaRPr/>
          </a:p>
          <a:p>
            <a:pPr marL="457200" lvl="0" indent="0" algn="l" rtl="0">
              <a:lnSpc>
                <a:spcPct val="115000"/>
              </a:lnSpc>
              <a:spcBef>
                <a:spcPts val="1600"/>
              </a:spcBef>
              <a:spcAft>
                <a:spcPts val="1600"/>
              </a:spcAft>
              <a:buSzPts val="1800"/>
              <a:buNone/>
            </a:pPr>
            <a:endParaRPr/>
          </a:p>
        </p:txBody>
      </p:sp>
    </p:spTree>
    <p:extLst>
      <p:ext uri="{BB962C8B-B14F-4D97-AF65-F5344CB8AC3E}">
        <p14:creationId xmlns:p14="http://schemas.microsoft.com/office/powerpoint/2010/main" val="2245206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What questions do you have?</a:t>
            </a:r>
            <a:endParaRPr/>
          </a:p>
        </p:txBody>
      </p:sp>
      <p:sp>
        <p:nvSpPr>
          <p:cNvPr id="270" name="Google Shape;270;p34"/>
          <p:cNvSpPr txBox="1">
            <a:spLocks noGrp="1"/>
          </p:cNvSpPr>
          <p:nvPr>
            <p:ph type="subTitle" idx="1"/>
          </p:nvPr>
        </p:nvSpPr>
        <p:spPr>
          <a:xfrm>
            <a:off x="311700" y="2834125"/>
            <a:ext cx="8520600" cy="139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400"/>
              <a:t>Let’s start!</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Section 1: Setting Up Environment For Collaborative Code Development &amp; Intro to Our Software Project</a:t>
            </a:r>
            <a:endParaRPr/>
          </a:p>
        </p:txBody>
      </p:sp>
      <p:sp>
        <p:nvSpPr>
          <p:cNvPr id="276" name="Google Shape;276;p35"/>
          <p:cNvSpPr txBox="1">
            <a:spLocks noGrp="1"/>
          </p:cNvSpPr>
          <p:nvPr>
            <p:ph type="body" idx="1"/>
          </p:nvPr>
        </p:nvSpPr>
        <p:spPr>
          <a:xfrm>
            <a:off x="113500" y="1344475"/>
            <a:ext cx="8944500" cy="358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a:solidFill>
                  <a:srgbClr val="FF9900"/>
                </a:solidFill>
              </a:rPr>
              <a:t>In order to develop (write, run, test, debug, backup) code efficiently, you need to use a number of different tools interchangeably</a:t>
            </a:r>
            <a:r>
              <a:rPr lang="en" b="1"/>
              <a:t> </a:t>
            </a:r>
            <a:br>
              <a:rPr lang="en" b="1"/>
            </a:br>
            <a:endParaRPr b="1"/>
          </a:p>
          <a:p>
            <a:pPr marL="457200" lvl="0" indent="-342900" algn="l" rtl="0">
              <a:spcBef>
                <a:spcPts val="0"/>
              </a:spcBef>
              <a:spcAft>
                <a:spcPts val="0"/>
              </a:spcAft>
              <a:buSzPts val="1800"/>
              <a:buChar char="●"/>
            </a:pPr>
            <a:r>
              <a:rPr lang="en"/>
              <a:t>Introduction to software project and software development tools (refresher)</a:t>
            </a:r>
            <a:endParaRPr/>
          </a:p>
          <a:p>
            <a:pPr marL="914400" lvl="1" indent="-317500" algn="l" rtl="0">
              <a:spcBef>
                <a:spcPts val="0"/>
              </a:spcBef>
              <a:spcAft>
                <a:spcPts val="0"/>
              </a:spcAft>
              <a:buSzPts val="1400"/>
              <a:buChar char="○"/>
            </a:pPr>
            <a:r>
              <a:rPr lang="en"/>
              <a:t>Command line, PyCharm IDE, Git + GitHub </a:t>
            </a:r>
            <a:endParaRPr/>
          </a:p>
          <a:p>
            <a:pPr marL="457200" lvl="0" indent="-342900" algn="l" rtl="0">
              <a:spcBef>
                <a:spcPts val="0"/>
              </a:spcBef>
              <a:spcAft>
                <a:spcPts val="0"/>
              </a:spcAft>
              <a:buSzPts val="1800"/>
              <a:buChar char="●"/>
            </a:pPr>
            <a:r>
              <a:rPr lang="en"/>
              <a:t>Setting up virtual development environment to isolate code (pip, venv)</a:t>
            </a:r>
            <a:endParaRPr/>
          </a:p>
          <a:p>
            <a:pPr marL="457200" lvl="0" indent="-342900" algn="l" rtl="0">
              <a:spcBef>
                <a:spcPts val="0"/>
              </a:spcBef>
              <a:spcAft>
                <a:spcPts val="0"/>
              </a:spcAft>
              <a:buSzPts val="1800"/>
              <a:buChar char="●"/>
            </a:pPr>
            <a:r>
              <a:rPr lang="en"/>
              <a:t>Writing and checking for well-formatted and readable code - PEP8 coding style convention &amp; linting</a:t>
            </a:r>
            <a:endParaRPr>
              <a:solidFill>
                <a:schemeClr val="accent5"/>
              </a:solidFill>
            </a:endParaRPr>
          </a:p>
        </p:txBody>
      </p:sp>
      <p:sp>
        <p:nvSpPr>
          <p:cNvPr id="277" name="Google Shape;277;p35"/>
          <p:cNvSpPr txBox="1"/>
          <p:nvPr/>
        </p:nvSpPr>
        <p:spPr>
          <a:xfrm>
            <a:off x="0" y="4180050"/>
            <a:ext cx="9144000" cy="9975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600" b="1" i="1">
                <a:solidFill>
                  <a:schemeClr val="dk2"/>
                </a:solidFill>
              </a:rPr>
              <a:t>“Anyone can write code that a computer can understand. Good programmers write code that humans can understand.”</a:t>
            </a:r>
            <a:r>
              <a:rPr lang="en" sz="1600" b="1">
                <a:solidFill>
                  <a:schemeClr val="dk2"/>
                </a:solidFill>
              </a:rPr>
              <a:t> </a:t>
            </a:r>
            <a:r>
              <a:rPr lang="en" sz="1600">
                <a:solidFill>
                  <a:schemeClr val="dk2"/>
                </a:solidFill>
              </a:rPr>
              <a:t>-</a:t>
            </a:r>
            <a:r>
              <a:rPr lang="en" sz="1600" b="1">
                <a:solidFill>
                  <a:schemeClr val="dk2"/>
                </a:solidFill>
              </a:rPr>
              <a:t> </a:t>
            </a:r>
            <a:r>
              <a:rPr lang="en" sz="1600" i="1">
                <a:solidFill>
                  <a:schemeClr val="dk2"/>
                </a:solidFill>
              </a:rPr>
              <a:t>Martin Fowler, a British software engineer, author and international speaker on software development</a:t>
            </a:r>
            <a:endParaRPr sz="1600" i="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3270BE6-DD78-149D-B8D4-2F1200A0CA4C}"/>
              </a:ext>
            </a:extLst>
          </p:cNvPr>
          <p:cNvPicPr>
            <a:picLocks noChangeAspect="1"/>
          </p:cNvPicPr>
          <p:nvPr/>
        </p:nvPicPr>
        <p:blipFill>
          <a:blip r:embed="rId2"/>
          <a:stretch>
            <a:fillRect/>
          </a:stretch>
        </p:blipFill>
        <p:spPr>
          <a:xfrm>
            <a:off x="741622" y="1081272"/>
            <a:ext cx="7780373" cy="3406257"/>
          </a:xfrm>
          <a:prstGeom prst="rect">
            <a:avLst/>
          </a:prstGeom>
        </p:spPr>
      </p:pic>
    </p:spTree>
    <p:extLst>
      <p:ext uri="{BB962C8B-B14F-4D97-AF65-F5344CB8AC3E}">
        <p14:creationId xmlns:p14="http://schemas.microsoft.com/office/powerpoint/2010/main" val="1889452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A typical research software lifecycle - in reality</a:t>
            </a:r>
            <a:endParaRPr/>
          </a:p>
        </p:txBody>
      </p:sp>
      <p:sp>
        <p:nvSpPr>
          <p:cNvPr id="79" name="Google Shape;79;p15"/>
          <p:cNvSpPr/>
          <p:nvPr/>
        </p:nvSpPr>
        <p:spPr>
          <a:xfrm>
            <a:off x="1049825" y="14629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Research Questions</a:t>
            </a: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2205125" y="19520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Develop Software</a:t>
            </a: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3360425" y="24412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Run Software</a:t>
            </a: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4515725" y="29303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Analyse Data</a:t>
            </a: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5671025" y="34195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Publish Paper</a:t>
            </a:r>
            <a:endParaRPr sz="1400" b="0" i="0" u="none" strike="noStrike" cap="none">
              <a:solidFill>
                <a:srgbClr val="000000"/>
              </a:solidFill>
              <a:latin typeface="Arial"/>
              <a:ea typeface="Arial"/>
              <a:cs typeface="Arial"/>
              <a:sym typeface="Arial"/>
            </a:endParaRPr>
          </a:p>
        </p:txBody>
      </p:sp>
      <p:sp>
        <p:nvSpPr>
          <p:cNvPr id="84" name="Google Shape;84;p15"/>
          <p:cNvSpPr/>
          <p:nvPr/>
        </p:nvSpPr>
        <p:spPr>
          <a:xfrm>
            <a:off x="6826325" y="39086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Ends</a:t>
            </a:r>
            <a:endParaRPr sz="1400" b="0" i="0" u="none" strike="noStrike" cap="none">
              <a:solidFill>
                <a:srgbClr val="000000"/>
              </a:solidFill>
              <a:latin typeface="Arial"/>
              <a:ea typeface="Arial"/>
              <a:cs typeface="Arial"/>
              <a:sym typeface="Arial"/>
            </a:endParaRPr>
          </a:p>
        </p:txBody>
      </p:sp>
      <p:cxnSp>
        <p:nvCxnSpPr>
          <p:cNvPr id="85" name="Google Shape;85;p15"/>
          <p:cNvCxnSpPr>
            <a:stCxn id="79" idx="3"/>
            <a:endCxn id="80" idx="0"/>
          </p:cNvCxnSpPr>
          <p:nvPr/>
        </p:nvCxnSpPr>
        <p:spPr>
          <a:xfrm>
            <a:off x="2205125" y="17075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6" name="Google Shape;86;p15"/>
          <p:cNvCxnSpPr>
            <a:stCxn id="80" idx="3"/>
            <a:endCxn id="81" idx="0"/>
          </p:cNvCxnSpPr>
          <p:nvPr/>
        </p:nvCxnSpPr>
        <p:spPr>
          <a:xfrm>
            <a:off x="3360425" y="21967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7" name="Google Shape;87;p15"/>
          <p:cNvCxnSpPr>
            <a:stCxn id="81" idx="3"/>
            <a:endCxn id="82" idx="0"/>
          </p:cNvCxnSpPr>
          <p:nvPr/>
        </p:nvCxnSpPr>
        <p:spPr>
          <a:xfrm>
            <a:off x="4515725" y="26858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8" name="Google Shape;88;p15"/>
          <p:cNvCxnSpPr>
            <a:stCxn id="82" idx="3"/>
            <a:endCxn id="83" idx="0"/>
          </p:cNvCxnSpPr>
          <p:nvPr/>
        </p:nvCxnSpPr>
        <p:spPr>
          <a:xfrm>
            <a:off x="5671025" y="31750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9" name="Google Shape;89;p15"/>
          <p:cNvCxnSpPr>
            <a:stCxn id="83" idx="3"/>
            <a:endCxn id="84" idx="0"/>
          </p:cNvCxnSpPr>
          <p:nvPr/>
        </p:nvCxnSpPr>
        <p:spPr>
          <a:xfrm>
            <a:off x="6826325" y="36641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90" name="Google Shape;90;p15"/>
          <p:cNvCxnSpPr>
            <a:stCxn id="82" idx="1"/>
            <a:endCxn id="79" idx="2"/>
          </p:cNvCxnSpPr>
          <p:nvPr/>
        </p:nvCxnSpPr>
        <p:spPr>
          <a:xfrm rot="10800000">
            <a:off x="1627625" y="1952213"/>
            <a:ext cx="2888100" cy="1222800"/>
          </a:xfrm>
          <a:prstGeom prst="curvedConnector2">
            <a:avLst/>
          </a:prstGeom>
          <a:noFill/>
          <a:ln w="9525" cap="flat" cmpd="sng">
            <a:solidFill>
              <a:schemeClr val="accent5"/>
            </a:solidFill>
            <a:prstDash val="dash"/>
            <a:round/>
            <a:headEnd type="none" w="sm" len="sm"/>
            <a:tailEnd type="triangle" w="med" len="med"/>
          </a:ln>
        </p:spPr>
      </p:cxnSp>
      <p:cxnSp>
        <p:nvCxnSpPr>
          <p:cNvPr id="91" name="Google Shape;91;p15"/>
          <p:cNvCxnSpPr>
            <a:stCxn id="82" idx="1"/>
            <a:endCxn id="80" idx="2"/>
          </p:cNvCxnSpPr>
          <p:nvPr/>
        </p:nvCxnSpPr>
        <p:spPr>
          <a:xfrm rot="10800000">
            <a:off x="2782925" y="2441513"/>
            <a:ext cx="1732800" cy="733500"/>
          </a:xfrm>
          <a:prstGeom prst="curvedConnector2">
            <a:avLst/>
          </a:prstGeom>
          <a:noFill/>
          <a:ln w="9525" cap="flat" cmpd="sng">
            <a:solidFill>
              <a:schemeClr val="accent5"/>
            </a:solidFill>
            <a:prstDash val="dash"/>
            <a:round/>
            <a:headEnd type="none" w="sm" len="sm"/>
            <a:tailEnd type="triangle" w="med" len="med"/>
          </a:ln>
        </p:spPr>
      </p:cxnSp>
      <p:cxnSp>
        <p:nvCxnSpPr>
          <p:cNvPr id="92" name="Google Shape;92;p15"/>
          <p:cNvCxnSpPr>
            <a:stCxn id="82" idx="1"/>
            <a:endCxn id="81" idx="2"/>
          </p:cNvCxnSpPr>
          <p:nvPr/>
        </p:nvCxnSpPr>
        <p:spPr>
          <a:xfrm rot="10800000">
            <a:off x="3938225" y="2930513"/>
            <a:ext cx="577500" cy="244500"/>
          </a:xfrm>
          <a:prstGeom prst="curvedConnector2">
            <a:avLst/>
          </a:prstGeom>
          <a:noFill/>
          <a:ln w="9525" cap="flat" cmpd="sng">
            <a:solidFill>
              <a:schemeClr val="accent5"/>
            </a:solidFill>
            <a:prstDash val="dash"/>
            <a:round/>
            <a:headEnd type="none" w="sm" len="sm"/>
            <a:tailEnd type="triangle" w="med" len="med"/>
          </a:ln>
        </p:spPr>
      </p:cxnSp>
      <p:cxnSp>
        <p:nvCxnSpPr>
          <p:cNvPr id="93" name="Google Shape;93;p15"/>
          <p:cNvCxnSpPr>
            <a:stCxn id="83" idx="1"/>
            <a:endCxn id="79" idx="2"/>
          </p:cNvCxnSpPr>
          <p:nvPr/>
        </p:nvCxnSpPr>
        <p:spPr>
          <a:xfrm rot="10800000">
            <a:off x="1627625" y="1952363"/>
            <a:ext cx="4043400" cy="1711800"/>
          </a:xfrm>
          <a:prstGeom prst="curvedConnector2">
            <a:avLst/>
          </a:prstGeom>
          <a:noFill/>
          <a:ln w="9525" cap="flat" cmpd="sng">
            <a:solidFill>
              <a:schemeClr val="accent5"/>
            </a:solidFill>
            <a:prstDash val="dash"/>
            <a:round/>
            <a:headEnd type="none" w="sm" len="sm"/>
            <a:tailEnd type="triangle" w="med" len="med"/>
          </a:ln>
        </p:spPr>
      </p:cxnSp>
      <p:cxnSp>
        <p:nvCxnSpPr>
          <p:cNvPr id="94" name="Google Shape;94;p15"/>
          <p:cNvCxnSpPr>
            <a:stCxn id="83" idx="1"/>
            <a:endCxn id="80" idx="2"/>
          </p:cNvCxnSpPr>
          <p:nvPr/>
        </p:nvCxnSpPr>
        <p:spPr>
          <a:xfrm rot="10800000">
            <a:off x="2782925" y="2441363"/>
            <a:ext cx="2888100" cy="1222800"/>
          </a:xfrm>
          <a:prstGeom prst="curvedConnector2">
            <a:avLst/>
          </a:prstGeom>
          <a:noFill/>
          <a:ln w="9525" cap="flat" cmpd="sng">
            <a:solidFill>
              <a:schemeClr val="accent5"/>
            </a:solidFill>
            <a:prstDash val="dash"/>
            <a:round/>
            <a:headEnd type="none" w="sm" len="sm"/>
            <a:tailEnd type="triangle" w="med" len="med"/>
          </a:ln>
        </p:spPr>
      </p:cxnSp>
      <p:cxnSp>
        <p:nvCxnSpPr>
          <p:cNvPr id="95" name="Google Shape;95;p15"/>
          <p:cNvCxnSpPr>
            <a:stCxn id="80" idx="3"/>
            <a:endCxn id="83" idx="0"/>
          </p:cNvCxnSpPr>
          <p:nvPr/>
        </p:nvCxnSpPr>
        <p:spPr>
          <a:xfrm>
            <a:off x="3360425" y="2196713"/>
            <a:ext cx="2888400" cy="1222800"/>
          </a:xfrm>
          <a:prstGeom prst="curvedConnector2">
            <a:avLst/>
          </a:prstGeom>
          <a:noFill/>
          <a:ln w="9525" cap="flat" cmpd="sng">
            <a:solidFill>
              <a:schemeClr val="accent5"/>
            </a:solidFill>
            <a:prstDash val="dash"/>
            <a:round/>
            <a:headEnd type="none" w="sm" len="sm"/>
            <a:tailEnd type="triangle" w="med" len="med"/>
          </a:ln>
        </p:spPr>
      </p:cxnSp>
      <p:cxnSp>
        <p:nvCxnSpPr>
          <p:cNvPr id="96" name="Google Shape;96;p15"/>
          <p:cNvCxnSpPr>
            <a:stCxn id="81" idx="3"/>
            <a:endCxn id="80" idx="0"/>
          </p:cNvCxnSpPr>
          <p:nvPr/>
        </p:nvCxnSpPr>
        <p:spPr>
          <a:xfrm rot="10800000">
            <a:off x="2782925" y="1952063"/>
            <a:ext cx="1732800" cy="733800"/>
          </a:xfrm>
          <a:prstGeom prst="curvedConnector4">
            <a:avLst>
              <a:gd name="adj1" fmla="val -13742"/>
              <a:gd name="adj2" fmla="val 132451"/>
            </a:avLst>
          </a:prstGeom>
          <a:noFill/>
          <a:ln w="9525" cap="flat" cmpd="sng">
            <a:solidFill>
              <a:schemeClr val="accent5"/>
            </a:solidFill>
            <a:prstDash val="dash"/>
            <a:round/>
            <a:headEnd type="none" w="sm" len="sm"/>
            <a:tailEnd type="triangle" w="med" len="med"/>
          </a:ln>
        </p:spPr>
      </p:cxnSp>
      <p:cxnSp>
        <p:nvCxnSpPr>
          <p:cNvPr id="97" name="Google Shape;97;p15"/>
          <p:cNvCxnSpPr>
            <a:stCxn id="84" idx="2"/>
            <a:endCxn id="79" idx="2"/>
          </p:cNvCxnSpPr>
          <p:nvPr/>
        </p:nvCxnSpPr>
        <p:spPr>
          <a:xfrm rot="5400000" flipH="1">
            <a:off x="3292925" y="286913"/>
            <a:ext cx="2445600" cy="5776500"/>
          </a:xfrm>
          <a:prstGeom prst="curvedConnector3">
            <a:avLst>
              <a:gd name="adj1" fmla="val -9736"/>
            </a:avLst>
          </a:prstGeom>
          <a:noFill/>
          <a:ln w="9525" cap="flat" cmpd="sng">
            <a:solidFill>
              <a:schemeClr val="accent5"/>
            </a:solidFill>
            <a:prstDash val="dash"/>
            <a:round/>
            <a:headEnd type="none" w="sm" len="sm"/>
            <a:tailEnd type="triangle" w="med" len="med"/>
          </a:ln>
        </p:spPr>
      </p:cxnSp>
      <p:sp>
        <p:nvSpPr>
          <p:cNvPr id="98" name="Google Shape;98;p15"/>
          <p:cNvSpPr txBox="1"/>
          <p:nvPr/>
        </p:nvSpPr>
        <p:spPr>
          <a:xfrm>
            <a:off x="4721075" y="1003050"/>
            <a:ext cx="4342200" cy="134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Calibri"/>
                <a:ea typeface="Calibri"/>
                <a:cs typeface="Calibri"/>
                <a:sym typeface="Calibri"/>
              </a:rPr>
              <a:t>What happens when…</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You have a follow-on project?</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Someone else wants to use your code?</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Someone wants to reproduce your results?</a:t>
            </a:r>
            <a:endParaRPr sz="1800" b="0" i="0" u="none" strike="noStrike" cap="none">
              <a:solidFill>
                <a:schemeClr val="lt2"/>
              </a:solidFill>
              <a:latin typeface="Calibri"/>
              <a:ea typeface="Calibri"/>
              <a:cs typeface="Calibri"/>
              <a:sym typeface="Calibri"/>
            </a:endParaRPr>
          </a:p>
        </p:txBody>
      </p:sp>
      <p:sp>
        <p:nvSpPr>
          <p:cNvPr id="99" name="Google Shape;99;p15"/>
          <p:cNvSpPr txBox="1"/>
          <p:nvPr/>
        </p:nvSpPr>
        <p:spPr>
          <a:xfrm>
            <a:off x="238125" y="4201100"/>
            <a:ext cx="3580500" cy="8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Calibri"/>
                <a:ea typeface="Calibri"/>
                <a:cs typeface="Calibri"/>
                <a:sym typeface="Calibri"/>
              </a:rPr>
              <a:t>When should you have considered how to </a:t>
            </a:r>
            <a:r>
              <a:rPr lang="en" sz="1800" b="0" i="1" u="none" strike="noStrike" cap="none">
                <a:solidFill>
                  <a:schemeClr val="lt2"/>
                </a:solidFill>
                <a:latin typeface="Calibri"/>
                <a:ea typeface="Calibri"/>
                <a:cs typeface="Calibri"/>
                <a:sym typeface="Calibri"/>
              </a:rPr>
              <a:t>engineer</a:t>
            </a:r>
            <a:r>
              <a:rPr lang="en" sz="1800" b="0" i="0" u="none" strike="noStrike" cap="none">
                <a:solidFill>
                  <a:schemeClr val="lt2"/>
                </a:solidFill>
                <a:latin typeface="Calibri"/>
                <a:ea typeface="Calibri"/>
                <a:cs typeface="Calibri"/>
                <a:sym typeface="Calibri"/>
              </a:rPr>
              <a:t> your software?</a:t>
            </a:r>
            <a:endParaRPr sz="1800" b="0" i="0" u="none" strike="noStrike" cap="none">
              <a:solidFill>
                <a:schemeClr val="lt2"/>
              </a:solidFill>
              <a:latin typeface="Calibri"/>
              <a:ea typeface="Calibri"/>
              <a:cs typeface="Calibri"/>
              <a:sym typeface="Calibri"/>
            </a:endParaRPr>
          </a:p>
        </p:txBody>
      </p:sp>
      <p:sp>
        <p:nvSpPr>
          <p:cNvPr id="100" name="Google Shape;100;p15"/>
          <p:cNvSpPr/>
          <p:nvPr/>
        </p:nvSpPr>
        <p:spPr>
          <a:xfrm>
            <a:off x="314325" y="233286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Partners</a:t>
            </a:r>
            <a:endParaRPr sz="1400" b="0" i="0" u="none" strike="noStrike" cap="none">
              <a:solidFill>
                <a:srgbClr val="000000"/>
              </a:solidFill>
              <a:latin typeface="Arial"/>
              <a:ea typeface="Arial"/>
              <a:cs typeface="Arial"/>
              <a:sym typeface="Arial"/>
            </a:endParaRPr>
          </a:p>
        </p:txBody>
      </p:sp>
      <p:sp>
        <p:nvSpPr>
          <p:cNvPr id="101" name="Google Shape;101;p15"/>
          <p:cNvSpPr/>
          <p:nvPr/>
        </p:nvSpPr>
        <p:spPr>
          <a:xfrm>
            <a:off x="314325" y="298100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Industry</a:t>
            </a:r>
            <a:endParaRPr sz="1400" b="0" i="0" u="none" strike="noStrike" cap="none">
              <a:solidFill>
                <a:srgbClr val="000000"/>
              </a:solidFill>
              <a:latin typeface="Arial"/>
              <a:ea typeface="Arial"/>
              <a:cs typeface="Arial"/>
              <a:sym typeface="Arial"/>
            </a:endParaRPr>
          </a:p>
        </p:txBody>
      </p:sp>
      <p:sp>
        <p:nvSpPr>
          <p:cNvPr id="102" name="Google Shape;102;p15"/>
          <p:cNvSpPr/>
          <p:nvPr/>
        </p:nvSpPr>
        <p:spPr>
          <a:xfrm>
            <a:off x="314325" y="3629138"/>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Other People</a:t>
            </a:r>
            <a:endParaRPr sz="1400" b="0" i="0" u="none" strike="noStrike" cap="none">
              <a:solidFill>
                <a:srgbClr val="000000"/>
              </a:solidFill>
              <a:latin typeface="Arial"/>
              <a:ea typeface="Arial"/>
              <a:cs typeface="Arial"/>
              <a:sym typeface="Arial"/>
            </a:endParaRPr>
          </a:p>
        </p:txBody>
      </p:sp>
      <p:cxnSp>
        <p:nvCxnSpPr>
          <p:cNvPr id="103" name="Google Shape;103;p15"/>
          <p:cNvCxnSpPr>
            <a:stCxn id="100" idx="3"/>
            <a:endCxn id="79" idx="2"/>
          </p:cNvCxnSpPr>
          <p:nvPr/>
        </p:nvCxnSpPr>
        <p:spPr>
          <a:xfrm rot="10800000" flipH="1">
            <a:off x="1469625" y="1952316"/>
            <a:ext cx="157800" cy="625200"/>
          </a:xfrm>
          <a:prstGeom prst="curvedConnector2">
            <a:avLst/>
          </a:prstGeom>
          <a:noFill/>
          <a:ln w="9525" cap="flat" cmpd="sng">
            <a:solidFill>
              <a:schemeClr val="accent5"/>
            </a:solidFill>
            <a:prstDash val="dash"/>
            <a:round/>
            <a:headEnd type="none" w="sm" len="sm"/>
            <a:tailEnd type="triangle" w="med" len="med"/>
          </a:ln>
        </p:spPr>
      </p:cxnSp>
      <p:cxnSp>
        <p:nvCxnSpPr>
          <p:cNvPr id="104" name="Google Shape;104;p15"/>
          <p:cNvCxnSpPr>
            <a:stCxn id="101" idx="3"/>
            <a:endCxn id="79" idx="2"/>
          </p:cNvCxnSpPr>
          <p:nvPr/>
        </p:nvCxnSpPr>
        <p:spPr>
          <a:xfrm rot="10800000" flipH="1">
            <a:off x="1469625" y="1952156"/>
            <a:ext cx="157800" cy="1273500"/>
          </a:xfrm>
          <a:prstGeom prst="curvedConnector2">
            <a:avLst/>
          </a:prstGeom>
          <a:noFill/>
          <a:ln w="9525" cap="flat" cmpd="sng">
            <a:solidFill>
              <a:schemeClr val="accent5"/>
            </a:solidFill>
            <a:prstDash val="dash"/>
            <a:round/>
            <a:headEnd type="none" w="sm" len="sm"/>
            <a:tailEnd type="triangle" w="med" len="med"/>
          </a:ln>
        </p:spPr>
      </p:cxnSp>
      <p:cxnSp>
        <p:nvCxnSpPr>
          <p:cNvPr id="105" name="Google Shape;105;p15"/>
          <p:cNvCxnSpPr>
            <a:stCxn id="101" idx="3"/>
            <a:endCxn id="80" idx="2"/>
          </p:cNvCxnSpPr>
          <p:nvPr/>
        </p:nvCxnSpPr>
        <p:spPr>
          <a:xfrm rot="10800000" flipH="1">
            <a:off x="1469625" y="2441456"/>
            <a:ext cx="1313100" cy="784200"/>
          </a:xfrm>
          <a:prstGeom prst="curvedConnector2">
            <a:avLst/>
          </a:prstGeom>
          <a:noFill/>
          <a:ln w="9525" cap="flat" cmpd="sng">
            <a:solidFill>
              <a:schemeClr val="accent5"/>
            </a:solidFill>
            <a:prstDash val="dash"/>
            <a:round/>
            <a:headEnd type="none" w="sm" len="sm"/>
            <a:tailEnd type="triangle" w="med" len="med"/>
          </a:ln>
        </p:spPr>
      </p:cxnSp>
      <p:cxnSp>
        <p:nvCxnSpPr>
          <p:cNvPr id="106" name="Google Shape;106;p15"/>
          <p:cNvCxnSpPr>
            <a:stCxn id="100" idx="3"/>
            <a:endCxn id="80" idx="2"/>
          </p:cNvCxnSpPr>
          <p:nvPr/>
        </p:nvCxnSpPr>
        <p:spPr>
          <a:xfrm rot="10800000" flipH="1">
            <a:off x="1469625" y="2441316"/>
            <a:ext cx="1313100" cy="136200"/>
          </a:xfrm>
          <a:prstGeom prst="curvedConnector2">
            <a:avLst/>
          </a:prstGeom>
          <a:noFill/>
          <a:ln w="9525" cap="flat" cmpd="sng">
            <a:solidFill>
              <a:schemeClr val="accent5"/>
            </a:solidFill>
            <a:prstDash val="dash"/>
            <a:round/>
            <a:headEnd type="none" w="sm" len="sm"/>
            <a:tailEnd type="triangle" w="med" len="med"/>
          </a:ln>
        </p:spPr>
      </p:cxnSp>
      <p:cxnSp>
        <p:nvCxnSpPr>
          <p:cNvPr id="107" name="Google Shape;107;p15"/>
          <p:cNvCxnSpPr>
            <a:stCxn id="101" idx="3"/>
            <a:endCxn id="81" idx="2"/>
          </p:cNvCxnSpPr>
          <p:nvPr/>
        </p:nvCxnSpPr>
        <p:spPr>
          <a:xfrm rot="10800000" flipH="1">
            <a:off x="1469625" y="2930456"/>
            <a:ext cx="2468400" cy="295200"/>
          </a:xfrm>
          <a:prstGeom prst="curvedConnector2">
            <a:avLst/>
          </a:prstGeom>
          <a:noFill/>
          <a:ln w="9525" cap="flat" cmpd="sng">
            <a:solidFill>
              <a:schemeClr val="accent5"/>
            </a:solidFill>
            <a:prstDash val="dash"/>
            <a:round/>
            <a:headEnd type="none" w="sm" len="sm"/>
            <a:tailEnd type="triangle" w="med" len="med"/>
          </a:ln>
        </p:spPr>
      </p:cxnSp>
      <p:cxnSp>
        <p:nvCxnSpPr>
          <p:cNvPr id="108" name="Google Shape;108;p15"/>
          <p:cNvCxnSpPr>
            <a:stCxn id="100" idx="3"/>
            <a:endCxn id="81" idx="2"/>
          </p:cNvCxnSpPr>
          <p:nvPr/>
        </p:nvCxnSpPr>
        <p:spPr>
          <a:xfrm>
            <a:off x="1469625" y="2577516"/>
            <a:ext cx="2468400" cy="353100"/>
          </a:xfrm>
          <a:prstGeom prst="curvedConnector4">
            <a:avLst>
              <a:gd name="adj1" fmla="val 38300"/>
              <a:gd name="adj2" fmla="val 167409"/>
            </a:avLst>
          </a:prstGeom>
          <a:noFill/>
          <a:ln w="9525" cap="flat" cmpd="sng">
            <a:solidFill>
              <a:schemeClr val="accent5"/>
            </a:solidFill>
            <a:prstDash val="dash"/>
            <a:round/>
            <a:headEnd type="none" w="sm" len="sm"/>
            <a:tailEnd type="triangle" w="med" len="med"/>
          </a:ln>
        </p:spPr>
      </p:cxnSp>
      <p:cxnSp>
        <p:nvCxnSpPr>
          <p:cNvPr id="109" name="Google Shape;109;p15"/>
          <p:cNvCxnSpPr>
            <a:stCxn id="101" idx="3"/>
            <a:endCxn id="82" idx="2"/>
          </p:cNvCxnSpPr>
          <p:nvPr/>
        </p:nvCxnSpPr>
        <p:spPr>
          <a:xfrm>
            <a:off x="1469625" y="3225656"/>
            <a:ext cx="3623700" cy="194100"/>
          </a:xfrm>
          <a:prstGeom prst="curvedConnector4">
            <a:avLst>
              <a:gd name="adj1" fmla="val 42030"/>
              <a:gd name="adj2" fmla="val 222633"/>
            </a:avLst>
          </a:prstGeom>
          <a:noFill/>
          <a:ln w="9525" cap="flat" cmpd="sng">
            <a:solidFill>
              <a:schemeClr val="accent5"/>
            </a:solidFill>
            <a:prstDash val="dash"/>
            <a:round/>
            <a:headEnd type="none" w="sm" len="sm"/>
            <a:tailEnd type="triangle" w="med" len="med"/>
          </a:ln>
        </p:spPr>
      </p:cxnSp>
      <p:cxnSp>
        <p:nvCxnSpPr>
          <p:cNvPr id="110" name="Google Shape;110;p15"/>
          <p:cNvCxnSpPr>
            <a:stCxn id="100" idx="3"/>
            <a:endCxn id="82" idx="2"/>
          </p:cNvCxnSpPr>
          <p:nvPr/>
        </p:nvCxnSpPr>
        <p:spPr>
          <a:xfrm>
            <a:off x="1469625" y="2577516"/>
            <a:ext cx="3623700" cy="842100"/>
          </a:xfrm>
          <a:prstGeom prst="curvedConnector4">
            <a:avLst>
              <a:gd name="adj1" fmla="val 42030"/>
              <a:gd name="adj2" fmla="val 128283"/>
            </a:avLst>
          </a:prstGeom>
          <a:noFill/>
          <a:ln w="9525" cap="flat" cmpd="sng">
            <a:solidFill>
              <a:schemeClr val="accent5"/>
            </a:solidFill>
            <a:prstDash val="dash"/>
            <a:round/>
            <a:headEnd type="none" w="sm" len="sm"/>
            <a:tailEnd type="triangle" w="med" len="med"/>
          </a:ln>
        </p:spPr>
      </p:cxnSp>
      <p:cxnSp>
        <p:nvCxnSpPr>
          <p:cNvPr id="111" name="Google Shape;111;p15"/>
          <p:cNvCxnSpPr>
            <a:endCxn id="81" idx="2"/>
          </p:cNvCxnSpPr>
          <p:nvPr/>
        </p:nvCxnSpPr>
        <p:spPr>
          <a:xfrm rot="10800000" flipH="1">
            <a:off x="1469675" y="2930513"/>
            <a:ext cx="2468400" cy="943500"/>
          </a:xfrm>
          <a:prstGeom prst="curvedConnector2">
            <a:avLst/>
          </a:prstGeom>
          <a:noFill/>
          <a:ln w="9525" cap="flat" cmpd="sng">
            <a:solidFill>
              <a:schemeClr val="accent5"/>
            </a:solidFill>
            <a:prstDash val="dash"/>
            <a:round/>
            <a:headEnd type="none" w="sm" len="sm"/>
            <a:tailEnd type="triangle" w="med" len="med"/>
          </a:ln>
        </p:spPr>
      </p:cxnSp>
      <p:cxnSp>
        <p:nvCxnSpPr>
          <p:cNvPr id="112" name="Google Shape;112;p15"/>
          <p:cNvCxnSpPr>
            <a:stCxn id="102" idx="3"/>
            <a:endCxn id="80" idx="2"/>
          </p:cNvCxnSpPr>
          <p:nvPr/>
        </p:nvCxnSpPr>
        <p:spPr>
          <a:xfrm rot="10800000" flipH="1">
            <a:off x="1469625" y="2441288"/>
            <a:ext cx="1313100" cy="1432500"/>
          </a:xfrm>
          <a:prstGeom prst="curvedConnector2">
            <a:avLst/>
          </a:prstGeom>
          <a:noFill/>
          <a:ln w="9525" cap="flat" cmpd="sng">
            <a:solidFill>
              <a:schemeClr val="accent5"/>
            </a:solidFill>
            <a:prstDash val="dash"/>
            <a:round/>
            <a:headEnd type="none" w="sm" len="sm"/>
            <a:tailEnd type="triangle" w="med" len="med"/>
          </a:ln>
        </p:spPr>
      </p:cxnSp>
      <p:sp>
        <p:nvSpPr>
          <p:cNvPr id="113" name="Google Shape;113;p15"/>
          <p:cNvSpPr/>
          <p:nvPr/>
        </p:nvSpPr>
        <p:spPr>
          <a:xfrm>
            <a:off x="7817775" y="296180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Graceful Decline</a:t>
            </a:r>
            <a:endParaRPr sz="1400" b="0" i="0" u="none" strike="noStrike" cap="none">
              <a:solidFill>
                <a:srgbClr val="000000"/>
              </a:solidFill>
              <a:latin typeface="Arial"/>
              <a:ea typeface="Arial"/>
              <a:cs typeface="Arial"/>
              <a:sym typeface="Arial"/>
            </a:endParaRPr>
          </a:p>
        </p:txBody>
      </p:sp>
      <p:cxnSp>
        <p:nvCxnSpPr>
          <p:cNvPr id="114" name="Google Shape;114;p15"/>
          <p:cNvCxnSpPr>
            <a:stCxn id="84" idx="3"/>
            <a:endCxn id="113" idx="2"/>
          </p:cNvCxnSpPr>
          <p:nvPr/>
        </p:nvCxnSpPr>
        <p:spPr>
          <a:xfrm rot="10800000" flipH="1">
            <a:off x="7981625" y="3451013"/>
            <a:ext cx="413700" cy="702300"/>
          </a:xfrm>
          <a:prstGeom prst="curvedConnector2">
            <a:avLst/>
          </a:prstGeom>
          <a:noFill/>
          <a:ln w="9525" cap="flat" cmpd="sng">
            <a:solidFill>
              <a:schemeClr val="accent5"/>
            </a:solidFill>
            <a:prstDash val="dash"/>
            <a:round/>
            <a:headEnd type="none" w="sm" len="sm"/>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ECB6-3289-5CC3-EA10-27F069C84EA2}"/>
              </a:ext>
            </a:extLst>
          </p:cNvPr>
          <p:cNvSpPr>
            <a:spLocks noGrp="1"/>
          </p:cNvSpPr>
          <p:nvPr>
            <p:ph type="title"/>
          </p:nvPr>
        </p:nvSpPr>
        <p:spPr/>
        <p:txBody>
          <a:bodyPr/>
          <a:lstStyle/>
          <a:p>
            <a:r>
              <a:rPr lang="en-US"/>
              <a:t>Recap</a:t>
            </a:r>
          </a:p>
        </p:txBody>
      </p:sp>
      <p:sp>
        <p:nvSpPr>
          <p:cNvPr id="3" name="Text Placeholder 2">
            <a:extLst>
              <a:ext uri="{FF2B5EF4-FFF2-40B4-BE49-F238E27FC236}">
                <a16:creationId xmlns:a16="http://schemas.microsoft.com/office/drawing/2014/main" id="{8C7DBD99-3A22-B4BC-79CC-285D1B16F6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790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39D3-6FE3-6D27-CC9B-4FEFF562F172}"/>
              </a:ext>
            </a:extLst>
          </p:cNvPr>
          <p:cNvSpPr>
            <a:spLocks noGrp="1"/>
          </p:cNvSpPr>
          <p:nvPr>
            <p:ph type="title"/>
          </p:nvPr>
        </p:nvSpPr>
        <p:spPr/>
        <p:txBody>
          <a:bodyPr/>
          <a:lstStyle/>
          <a:p>
            <a:r>
              <a:rPr lang="en-US"/>
              <a:t>Model – View – Controller architecture</a:t>
            </a:r>
          </a:p>
        </p:txBody>
      </p:sp>
      <p:sp>
        <p:nvSpPr>
          <p:cNvPr id="3" name="Text Placeholder 2">
            <a:extLst>
              <a:ext uri="{FF2B5EF4-FFF2-40B4-BE49-F238E27FC236}">
                <a16:creationId xmlns:a16="http://schemas.microsoft.com/office/drawing/2014/main" id="{3311A0EC-CF8F-56DC-38E0-D34E116BC36D}"/>
              </a:ext>
            </a:extLst>
          </p:cNvPr>
          <p:cNvSpPr>
            <a:spLocks noGrp="1"/>
          </p:cNvSpPr>
          <p:nvPr>
            <p:ph type="body" idx="1"/>
          </p:nvPr>
        </p:nvSpPr>
        <p:spPr/>
        <p:txBody>
          <a:bodyPr/>
          <a:lstStyle/>
          <a:p>
            <a:r>
              <a:rPr lang="en-US" dirty="0"/>
              <a:t>Model (represents the data)</a:t>
            </a:r>
          </a:p>
          <a:p>
            <a:pPr>
              <a:lnSpc>
                <a:spcPct val="114999"/>
              </a:lnSpc>
            </a:pPr>
            <a:r>
              <a:rPr lang="en-US" dirty="0"/>
              <a:t>View (interacts with the user), and</a:t>
            </a:r>
          </a:p>
          <a:p>
            <a:pPr>
              <a:lnSpc>
                <a:spcPct val="114999"/>
              </a:lnSpc>
            </a:pPr>
            <a:r>
              <a:rPr lang="en-US" dirty="0"/>
              <a:t>Controller (handles input and output).</a:t>
            </a:r>
          </a:p>
          <a:p>
            <a:pPr>
              <a:lnSpc>
                <a:spcPct val="114999"/>
              </a:lnSpc>
            </a:pPr>
            <a:endParaRPr lang="en-US" dirty="0"/>
          </a:p>
          <a:p>
            <a:pPr marL="114300" indent="0">
              <a:lnSpc>
                <a:spcPct val="114999"/>
              </a:lnSpc>
              <a:buNone/>
            </a:pPr>
            <a:r>
              <a:rPr lang="en-US" dirty="0"/>
              <a:t>Example:</a:t>
            </a:r>
          </a:p>
          <a:p>
            <a:pPr>
              <a:lnSpc>
                <a:spcPct val="114999"/>
              </a:lnSpc>
            </a:pPr>
            <a:r>
              <a:rPr lang="en-US" dirty="0"/>
              <a:t>I click on ‘summary of inflammation study results for these 10 patients’</a:t>
            </a:r>
          </a:p>
          <a:p>
            <a:pPr>
              <a:lnSpc>
                <a:spcPct val="114999"/>
              </a:lnSpc>
            </a:pPr>
            <a:r>
              <a:rPr lang="en-US" b="1" dirty="0"/>
              <a:t>Controller</a:t>
            </a:r>
            <a:r>
              <a:rPr lang="en-US" dirty="0"/>
              <a:t> accepts this input and asks </a:t>
            </a:r>
            <a:r>
              <a:rPr lang="en-US" b="1" dirty="0"/>
              <a:t>Model</a:t>
            </a:r>
            <a:r>
              <a:rPr lang="en-US" dirty="0"/>
              <a:t> for the appropriate data</a:t>
            </a:r>
          </a:p>
          <a:p>
            <a:pPr>
              <a:lnSpc>
                <a:spcPct val="114999"/>
              </a:lnSpc>
            </a:pPr>
            <a:r>
              <a:rPr lang="en-US" b="1" dirty="0"/>
              <a:t>Model</a:t>
            </a:r>
            <a:r>
              <a:rPr lang="en-US" dirty="0"/>
              <a:t> retrieves the data and sends it to </a:t>
            </a:r>
            <a:r>
              <a:rPr lang="en-US" b="1" dirty="0"/>
              <a:t>Controller</a:t>
            </a:r>
          </a:p>
          <a:p>
            <a:pPr>
              <a:lnSpc>
                <a:spcPct val="114999"/>
              </a:lnSpc>
            </a:pPr>
            <a:r>
              <a:rPr lang="en-US" b="1" dirty="0"/>
              <a:t>Controller</a:t>
            </a:r>
            <a:r>
              <a:rPr lang="en-US" dirty="0"/>
              <a:t> requests </a:t>
            </a:r>
            <a:r>
              <a:rPr lang="en-US" b="1" dirty="0"/>
              <a:t>Model </a:t>
            </a:r>
            <a:r>
              <a:rPr lang="en-US" dirty="0"/>
              <a:t>to compute stuff</a:t>
            </a:r>
          </a:p>
          <a:p>
            <a:pPr>
              <a:lnSpc>
                <a:spcPct val="114999"/>
              </a:lnSpc>
            </a:pPr>
            <a:r>
              <a:rPr lang="en-US" dirty="0"/>
              <a:t>The </a:t>
            </a:r>
            <a:r>
              <a:rPr lang="en-US" b="1" dirty="0"/>
              <a:t>Controller</a:t>
            </a:r>
            <a:r>
              <a:rPr lang="en-US" dirty="0"/>
              <a:t> sends the result to </a:t>
            </a:r>
            <a:r>
              <a:rPr lang="en-US" b="1" dirty="0"/>
              <a:t>View</a:t>
            </a:r>
          </a:p>
          <a:p>
            <a:pPr>
              <a:lnSpc>
                <a:spcPct val="114999"/>
              </a:lnSpc>
            </a:pPr>
            <a:r>
              <a:rPr lang="en-US" b="1" dirty="0"/>
              <a:t>View </a:t>
            </a:r>
            <a:r>
              <a:rPr lang="en-US" dirty="0"/>
              <a:t>presents the results</a:t>
            </a:r>
            <a:endParaRPr lang="en-US" b="1" dirty="0"/>
          </a:p>
          <a:p>
            <a:pPr>
              <a:lnSpc>
                <a:spcPct val="114999"/>
              </a:lnSpc>
            </a:pPr>
            <a:endParaRPr lang="en-US" dirty="0"/>
          </a:p>
          <a:p>
            <a:pPr>
              <a:lnSpc>
                <a:spcPct val="114999"/>
              </a:lnSpc>
            </a:pPr>
            <a:endParaRPr lang="en-US" dirty="0"/>
          </a:p>
          <a:p>
            <a:pPr>
              <a:lnSpc>
                <a:spcPct val="114999"/>
              </a:lnSpc>
            </a:pPr>
            <a:endParaRPr lang="en-US" dirty="0"/>
          </a:p>
          <a:p>
            <a:pPr>
              <a:lnSpc>
                <a:spcPct val="114999"/>
              </a:lnSpc>
            </a:pPr>
            <a:endParaRPr lang="en-US" dirty="0"/>
          </a:p>
        </p:txBody>
      </p:sp>
    </p:spTree>
    <p:extLst>
      <p:ext uri="{BB962C8B-B14F-4D97-AF65-F5344CB8AC3E}">
        <p14:creationId xmlns:p14="http://schemas.microsoft.com/office/powerpoint/2010/main" val="360742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39D3-6FE3-6D27-CC9B-4FEFF562F172}"/>
              </a:ext>
            </a:extLst>
          </p:cNvPr>
          <p:cNvSpPr>
            <a:spLocks noGrp="1"/>
          </p:cNvSpPr>
          <p:nvPr>
            <p:ph type="title"/>
          </p:nvPr>
        </p:nvSpPr>
        <p:spPr/>
        <p:txBody>
          <a:bodyPr/>
          <a:lstStyle/>
          <a:p>
            <a:r>
              <a:rPr lang="en-US"/>
              <a:t>Model – View – Controller architecture</a:t>
            </a:r>
          </a:p>
        </p:txBody>
      </p:sp>
      <p:sp>
        <p:nvSpPr>
          <p:cNvPr id="3" name="Text Placeholder 2">
            <a:extLst>
              <a:ext uri="{FF2B5EF4-FFF2-40B4-BE49-F238E27FC236}">
                <a16:creationId xmlns:a16="http://schemas.microsoft.com/office/drawing/2014/main" id="{3311A0EC-CF8F-56DC-38E0-D34E116BC36D}"/>
              </a:ext>
            </a:extLst>
          </p:cNvPr>
          <p:cNvSpPr>
            <a:spLocks noGrp="1"/>
          </p:cNvSpPr>
          <p:nvPr>
            <p:ph type="body" idx="1"/>
          </p:nvPr>
        </p:nvSpPr>
        <p:spPr/>
        <p:txBody>
          <a:bodyPr/>
          <a:lstStyle/>
          <a:p>
            <a:r>
              <a:rPr lang="en-US"/>
              <a:t>It makes sense to gather functionality that is related to each other in a module and make it clear how modules interact with each other (how they ‘interface’).</a:t>
            </a:r>
          </a:p>
          <a:p>
            <a:r>
              <a:rPr lang="en-US"/>
              <a:t>This makes the code more </a:t>
            </a:r>
            <a:r>
              <a:rPr lang="en-US" b="1"/>
              <a:t>modular</a:t>
            </a:r>
            <a:r>
              <a:rPr lang="en-US"/>
              <a:t>, and thereby more </a:t>
            </a:r>
            <a:r>
              <a:rPr lang="en-US" b="1"/>
              <a:t>reusable, readable, and manageable.</a:t>
            </a:r>
            <a:r>
              <a:rPr lang="en-US"/>
              <a:t> We will get back to this in section 3.</a:t>
            </a:r>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p:txBody>
      </p:sp>
    </p:spTree>
    <p:extLst>
      <p:ext uri="{BB962C8B-B14F-4D97-AF65-F5344CB8AC3E}">
        <p14:creationId xmlns:p14="http://schemas.microsoft.com/office/powerpoint/2010/main" val="10307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DAD1-8023-8EA5-B162-D35D08877CEC}"/>
              </a:ext>
            </a:extLst>
          </p:cNvPr>
          <p:cNvSpPr>
            <a:spLocks noGrp="1"/>
          </p:cNvSpPr>
          <p:nvPr>
            <p:ph type="title"/>
          </p:nvPr>
        </p:nvSpPr>
        <p:spPr/>
        <p:txBody>
          <a:bodyPr/>
          <a:lstStyle/>
          <a:p>
            <a:r>
              <a:rPr lang="en-US"/>
              <a:t>Python virtual environments</a:t>
            </a:r>
          </a:p>
        </p:txBody>
      </p:sp>
      <p:pic>
        <p:nvPicPr>
          <p:cNvPr id="4" name="Picture 3" descr="A diagram of a root installation&#10;&#10;Description automatically generated">
            <a:extLst>
              <a:ext uri="{FF2B5EF4-FFF2-40B4-BE49-F238E27FC236}">
                <a16:creationId xmlns:a16="http://schemas.microsoft.com/office/drawing/2014/main" id="{82BF4200-6B76-D0E5-7C8F-FAFD690403ED}"/>
              </a:ext>
            </a:extLst>
          </p:cNvPr>
          <p:cNvPicPr>
            <a:picLocks noChangeAspect="1"/>
          </p:cNvPicPr>
          <p:nvPr/>
        </p:nvPicPr>
        <p:blipFill>
          <a:blip r:embed="rId2"/>
          <a:stretch>
            <a:fillRect/>
          </a:stretch>
        </p:blipFill>
        <p:spPr>
          <a:xfrm>
            <a:off x="311700" y="1165246"/>
            <a:ext cx="4332765" cy="3044444"/>
          </a:xfrm>
          <a:prstGeom prst="rect">
            <a:avLst/>
          </a:prstGeom>
        </p:spPr>
      </p:pic>
      <p:sp>
        <p:nvSpPr>
          <p:cNvPr id="3" name="TextBox 2">
            <a:extLst>
              <a:ext uri="{FF2B5EF4-FFF2-40B4-BE49-F238E27FC236}">
                <a16:creationId xmlns:a16="http://schemas.microsoft.com/office/drawing/2014/main" id="{DA8EDE71-B786-DC4B-9001-1D40E69A329B}"/>
              </a:ext>
            </a:extLst>
          </p:cNvPr>
          <p:cNvSpPr txBox="1"/>
          <p:nvPr/>
        </p:nvSpPr>
        <p:spPr>
          <a:xfrm>
            <a:off x="4925683" y="1975448"/>
            <a:ext cx="3838754" cy="954107"/>
          </a:xfrm>
          <a:prstGeom prst="rect">
            <a:avLst/>
          </a:prstGeom>
          <a:noFill/>
        </p:spPr>
        <p:txBody>
          <a:bodyPr wrap="square" rtlCol="0">
            <a:spAutoFit/>
          </a:bodyPr>
          <a:lstStyle/>
          <a:p>
            <a:r>
              <a:rPr lang="en-NL">
                <a:solidFill>
                  <a:schemeClr val="tx2">
                    <a:lumMod val="60000"/>
                    <a:lumOff val="40000"/>
                  </a:schemeClr>
                </a:solidFill>
              </a:rPr>
              <a:t>Is there anyone who already uses virtual environments?</a:t>
            </a:r>
          </a:p>
          <a:p>
            <a:endParaRPr lang="en-NL">
              <a:solidFill>
                <a:schemeClr val="tx2">
                  <a:lumMod val="60000"/>
                  <a:lumOff val="40000"/>
                </a:schemeClr>
              </a:solidFill>
            </a:endParaRPr>
          </a:p>
          <a:p>
            <a:r>
              <a:rPr lang="en-NL">
                <a:solidFill>
                  <a:schemeClr val="tx2">
                    <a:lumMod val="60000"/>
                    <a:lumOff val="40000"/>
                  </a:schemeClr>
                </a:solidFill>
              </a:rPr>
              <a:t>Why is this useful?</a:t>
            </a:r>
          </a:p>
        </p:txBody>
      </p:sp>
    </p:spTree>
    <p:extLst>
      <p:ext uri="{BB962C8B-B14F-4D97-AF65-F5344CB8AC3E}">
        <p14:creationId xmlns:p14="http://schemas.microsoft.com/office/powerpoint/2010/main" val="2983773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BF44-EF48-99E9-88AD-6F72DF3AB4CF}"/>
              </a:ext>
            </a:extLst>
          </p:cNvPr>
          <p:cNvSpPr>
            <a:spLocks noGrp="1"/>
          </p:cNvSpPr>
          <p:nvPr>
            <p:ph type="title"/>
          </p:nvPr>
        </p:nvSpPr>
        <p:spPr/>
        <p:txBody>
          <a:bodyPr/>
          <a:lstStyle/>
          <a:p>
            <a:r>
              <a:rPr lang="en-US"/>
              <a:t>Integrated Development Environment (IDE)</a:t>
            </a:r>
          </a:p>
        </p:txBody>
      </p:sp>
      <p:sp>
        <p:nvSpPr>
          <p:cNvPr id="3" name="Text Placeholder 2">
            <a:extLst>
              <a:ext uri="{FF2B5EF4-FFF2-40B4-BE49-F238E27FC236}">
                <a16:creationId xmlns:a16="http://schemas.microsoft.com/office/drawing/2014/main" id="{38E28DFB-F4EF-FF5C-C095-42711309D45B}"/>
              </a:ext>
            </a:extLst>
          </p:cNvPr>
          <p:cNvSpPr>
            <a:spLocks noGrp="1"/>
          </p:cNvSpPr>
          <p:nvPr>
            <p:ph type="body" idx="1"/>
          </p:nvPr>
        </p:nvSpPr>
        <p:spPr/>
        <p:txBody>
          <a:bodyPr/>
          <a:lstStyle/>
          <a:p>
            <a:r>
              <a:rPr lang="en-US"/>
              <a:t>An Integrated Development Environment (IDE) is a very powerful editor that has a lot of useful extra features. </a:t>
            </a:r>
          </a:p>
          <a:p>
            <a:pPr>
              <a:lnSpc>
                <a:spcPct val="114999"/>
              </a:lnSpc>
            </a:pPr>
            <a:r>
              <a:rPr lang="en-US"/>
              <a:t>If you do not want to you do not have to leave the environment while programming.</a:t>
            </a:r>
          </a:p>
          <a:p>
            <a:pPr>
              <a:lnSpc>
                <a:spcPct val="114999"/>
              </a:lnSpc>
            </a:pPr>
            <a:r>
              <a:rPr lang="en-US"/>
              <a:t>What do you use? And why?</a:t>
            </a:r>
          </a:p>
          <a:p>
            <a:pPr>
              <a:lnSpc>
                <a:spcPct val="114999"/>
              </a:lnSpc>
            </a:pPr>
            <a:endParaRPr lang="en-US"/>
          </a:p>
        </p:txBody>
      </p:sp>
      <p:pic>
        <p:nvPicPr>
          <p:cNvPr id="4" name="Picture 3" descr="PyCharm's top features. [Hidden] qualities of one of the most… | by Nicolò  Gasparini | Analytics Vidhya | Medium">
            <a:extLst>
              <a:ext uri="{FF2B5EF4-FFF2-40B4-BE49-F238E27FC236}">
                <a16:creationId xmlns:a16="http://schemas.microsoft.com/office/drawing/2014/main" id="{BF506F0F-28F3-7034-165E-6B02B8393DB5}"/>
              </a:ext>
            </a:extLst>
          </p:cNvPr>
          <p:cNvPicPr>
            <a:picLocks noChangeAspect="1"/>
          </p:cNvPicPr>
          <p:nvPr/>
        </p:nvPicPr>
        <p:blipFill>
          <a:blip r:embed="rId2"/>
          <a:stretch>
            <a:fillRect/>
          </a:stretch>
        </p:blipFill>
        <p:spPr>
          <a:xfrm>
            <a:off x="184639" y="3518963"/>
            <a:ext cx="2743198" cy="831189"/>
          </a:xfrm>
          <a:prstGeom prst="rect">
            <a:avLst/>
          </a:prstGeom>
        </p:spPr>
      </p:pic>
      <p:pic>
        <p:nvPicPr>
          <p:cNvPr id="5" name="Picture 4" descr="RStudio Logo Usage Guidelines - RStudio">
            <a:extLst>
              <a:ext uri="{FF2B5EF4-FFF2-40B4-BE49-F238E27FC236}">
                <a16:creationId xmlns:a16="http://schemas.microsoft.com/office/drawing/2014/main" id="{BFDBC43B-775C-FE8B-8E89-80374CB8BCD4}"/>
              </a:ext>
            </a:extLst>
          </p:cNvPr>
          <p:cNvPicPr>
            <a:picLocks noChangeAspect="1"/>
          </p:cNvPicPr>
          <p:nvPr/>
        </p:nvPicPr>
        <p:blipFill>
          <a:blip r:embed="rId3"/>
          <a:stretch>
            <a:fillRect/>
          </a:stretch>
        </p:blipFill>
        <p:spPr>
          <a:xfrm>
            <a:off x="3200400" y="3391685"/>
            <a:ext cx="2743200" cy="962653"/>
          </a:xfrm>
          <a:prstGeom prst="rect">
            <a:avLst/>
          </a:prstGeom>
        </p:spPr>
      </p:pic>
      <p:pic>
        <p:nvPicPr>
          <p:cNvPr id="6" name="Picture 5" descr="Visual Studio Code full logo transparent PNG - StickPNG">
            <a:extLst>
              <a:ext uri="{FF2B5EF4-FFF2-40B4-BE49-F238E27FC236}">
                <a16:creationId xmlns:a16="http://schemas.microsoft.com/office/drawing/2014/main" id="{FD0B72C6-ECD9-8720-1D9A-6777019B97F7}"/>
              </a:ext>
            </a:extLst>
          </p:cNvPr>
          <p:cNvPicPr>
            <a:picLocks noChangeAspect="1"/>
          </p:cNvPicPr>
          <p:nvPr/>
        </p:nvPicPr>
        <p:blipFill>
          <a:blip r:embed="rId4"/>
          <a:stretch>
            <a:fillRect/>
          </a:stretch>
        </p:blipFill>
        <p:spPr>
          <a:xfrm>
            <a:off x="6137031" y="2949931"/>
            <a:ext cx="2743200" cy="1406545"/>
          </a:xfrm>
          <a:prstGeom prst="rect">
            <a:avLst/>
          </a:prstGeom>
        </p:spPr>
      </p:pic>
    </p:spTree>
    <p:extLst>
      <p:ext uri="{BB962C8B-B14F-4D97-AF65-F5344CB8AC3E}">
        <p14:creationId xmlns:p14="http://schemas.microsoft.com/office/powerpoint/2010/main" val="2335137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BAD-1229-E29B-0953-6C6B2F3FA182}"/>
              </a:ext>
            </a:extLst>
          </p:cNvPr>
          <p:cNvSpPr>
            <a:spLocks noGrp="1"/>
          </p:cNvSpPr>
          <p:nvPr>
            <p:ph type="title"/>
          </p:nvPr>
        </p:nvSpPr>
        <p:spPr/>
        <p:txBody>
          <a:bodyPr/>
          <a:lstStyle/>
          <a:p>
            <a:r>
              <a:rPr lang="en-US"/>
              <a:t>Software development lifecycle with git</a:t>
            </a:r>
          </a:p>
        </p:txBody>
      </p:sp>
      <p:sp>
        <p:nvSpPr>
          <p:cNvPr id="3" name="Text Placeholder 2">
            <a:extLst>
              <a:ext uri="{FF2B5EF4-FFF2-40B4-BE49-F238E27FC236}">
                <a16:creationId xmlns:a16="http://schemas.microsoft.com/office/drawing/2014/main" id="{864BD59E-304D-AB73-88B8-5B1046C57160}"/>
              </a:ext>
            </a:extLst>
          </p:cNvPr>
          <p:cNvSpPr>
            <a:spLocks noGrp="1"/>
          </p:cNvSpPr>
          <p:nvPr>
            <p:ph type="body" idx="1"/>
          </p:nvPr>
        </p:nvSpPr>
        <p:spPr/>
        <p:txBody>
          <a:bodyPr/>
          <a:lstStyle/>
          <a:p>
            <a:endParaRPr lang="en-US"/>
          </a:p>
        </p:txBody>
      </p:sp>
      <p:pic>
        <p:nvPicPr>
          <p:cNvPr id="5" name="Picture 4" descr="A diagram of a remote machine&#10;&#10;Description automatically generated">
            <a:extLst>
              <a:ext uri="{FF2B5EF4-FFF2-40B4-BE49-F238E27FC236}">
                <a16:creationId xmlns:a16="http://schemas.microsoft.com/office/drawing/2014/main" id="{7B5A2CBE-8D0D-3CC8-0737-CD1BE5DF922D}"/>
              </a:ext>
            </a:extLst>
          </p:cNvPr>
          <p:cNvPicPr>
            <a:picLocks noChangeAspect="1"/>
          </p:cNvPicPr>
          <p:nvPr/>
        </p:nvPicPr>
        <p:blipFill>
          <a:blip r:embed="rId2"/>
          <a:stretch>
            <a:fillRect/>
          </a:stretch>
        </p:blipFill>
        <p:spPr>
          <a:xfrm>
            <a:off x="1890346" y="1350147"/>
            <a:ext cx="4879730" cy="3401568"/>
          </a:xfrm>
          <a:prstGeom prst="rect">
            <a:avLst/>
          </a:prstGeom>
        </p:spPr>
      </p:pic>
    </p:spTree>
    <p:extLst>
      <p:ext uri="{BB962C8B-B14F-4D97-AF65-F5344CB8AC3E}">
        <p14:creationId xmlns:p14="http://schemas.microsoft.com/office/powerpoint/2010/main" val="2806853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3598-201F-3910-0B84-4003652A36BB}"/>
              </a:ext>
            </a:extLst>
          </p:cNvPr>
          <p:cNvSpPr>
            <a:spLocks noGrp="1"/>
          </p:cNvSpPr>
          <p:nvPr>
            <p:ph type="title"/>
          </p:nvPr>
        </p:nvSpPr>
        <p:spPr/>
        <p:txBody>
          <a:bodyPr/>
          <a:lstStyle/>
          <a:p>
            <a:r>
              <a:rPr lang="en-US"/>
              <a:t>Git feature branches</a:t>
            </a:r>
          </a:p>
        </p:txBody>
      </p:sp>
      <p:sp>
        <p:nvSpPr>
          <p:cNvPr id="3" name="Text Placeholder 2">
            <a:extLst>
              <a:ext uri="{FF2B5EF4-FFF2-40B4-BE49-F238E27FC236}">
                <a16:creationId xmlns:a16="http://schemas.microsoft.com/office/drawing/2014/main" id="{E925142F-0898-91C9-8687-EB33B4664F69}"/>
              </a:ext>
            </a:extLst>
          </p:cNvPr>
          <p:cNvSpPr>
            <a:spLocks noGrp="1"/>
          </p:cNvSpPr>
          <p:nvPr>
            <p:ph type="body" idx="1"/>
          </p:nvPr>
        </p:nvSpPr>
        <p:spPr>
          <a:xfrm>
            <a:off x="311700" y="1017725"/>
            <a:ext cx="8520600" cy="3416400"/>
          </a:xfrm>
        </p:spPr>
        <p:txBody>
          <a:bodyPr/>
          <a:lstStyle/>
          <a:p>
            <a:pPr marL="114300" indent="0">
              <a:buNone/>
            </a:pPr>
            <a:endParaRPr lang="en-US"/>
          </a:p>
        </p:txBody>
      </p:sp>
      <p:pic>
        <p:nvPicPr>
          <p:cNvPr id="4" name="Graphic 3" descr="Git feature branch workflow diagram">
            <a:extLst>
              <a:ext uri="{FF2B5EF4-FFF2-40B4-BE49-F238E27FC236}">
                <a16:creationId xmlns:a16="http://schemas.microsoft.com/office/drawing/2014/main" id="{5DE5DABC-B83D-EFBD-3F4F-BC6DEFCD56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831" y="1287248"/>
            <a:ext cx="6778868" cy="3377896"/>
          </a:xfrm>
          <a:prstGeom prst="rect">
            <a:avLst/>
          </a:prstGeom>
        </p:spPr>
      </p:pic>
    </p:spTree>
    <p:extLst>
      <p:ext uri="{BB962C8B-B14F-4D97-AF65-F5344CB8AC3E}">
        <p14:creationId xmlns:p14="http://schemas.microsoft.com/office/powerpoint/2010/main" val="16967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7D7C-F35D-A140-51CB-8DF378C9100D}"/>
              </a:ext>
            </a:extLst>
          </p:cNvPr>
          <p:cNvSpPr>
            <a:spLocks noGrp="1"/>
          </p:cNvSpPr>
          <p:nvPr>
            <p:ph type="title"/>
          </p:nvPr>
        </p:nvSpPr>
        <p:spPr/>
        <p:txBody>
          <a:bodyPr/>
          <a:lstStyle/>
          <a:p>
            <a:r>
              <a:rPr lang="en-US"/>
              <a:t>Python code style conventions</a:t>
            </a:r>
          </a:p>
        </p:txBody>
      </p:sp>
      <p:sp>
        <p:nvSpPr>
          <p:cNvPr id="3" name="Text Placeholder 2">
            <a:extLst>
              <a:ext uri="{FF2B5EF4-FFF2-40B4-BE49-F238E27FC236}">
                <a16:creationId xmlns:a16="http://schemas.microsoft.com/office/drawing/2014/main" id="{483B3727-0FEE-B40C-84BA-13F7DB412E65}"/>
              </a:ext>
            </a:extLst>
          </p:cNvPr>
          <p:cNvSpPr>
            <a:spLocks noGrp="1"/>
          </p:cNvSpPr>
          <p:nvPr>
            <p:ph type="body" idx="1"/>
          </p:nvPr>
        </p:nvSpPr>
        <p:spPr/>
        <p:txBody>
          <a:bodyPr/>
          <a:lstStyle/>
          <a:p>
            <a:pPr marL="114300" indent="0">
              <a:buNone/>
            </a:pPr>
            <a:r>
              <a:rPr lang="en-US"/>
              <a:t>Which code is more readable?</a:t>
            </a:r>
          </a:p>
        </p:txBody>
      </p:sp>
      <p:pic>
        <p:nvPicPr>
          <p:cNvPr id="5" name="Picture 4" descr="A screen shot of a computer&#10;&#10;Description automatically generated">
            <a:extLst>
              <a:ext uri="{FF2B5EF4-FFF2-40B4-BE49-F238E27FC236}">
                <a16:creationId xmlns:a16="http://schemas.microsoft.com/office/drawing/2014/main" id="{5133561E-B067-15CD-D7A5-9F2A66A2C8E1}"/>
              </a:ext>
            </a:extLst>
          </p:cNvPr>
          <p:cNvPicPr>
            <a:picLocks noChangeAspect="1"/>
          </p:cNvPicPr>
          <p:nvPr/>
        </p:nvPicPr>
        <p:blipFill>
          <a:blip r:embed="rId3"/>
          <a:stretch>
            <a:fillRect/>
          </a:stretch>
        </p:blipFill>
        <p:spPr>
          <a:xfrm>
            <a:off x="4457700" y="1609177"/>
            <a:ext cx="4308230" cy="1916353"/>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DEA5248B-60E8-FE79-736A-BC30F4B7D2EE}"/>
              </a:ext>
            </a:extLst>
          </p:cNvPr>
          <p:cNvPicPr>
            <a:picLocks noChangeAspect="1"/>
          </p:cNvPicPr>
          <p:nvPr/>
        </p:nvPicPr>
        <p:blipFill>
          <a:blip r:embed="rId4"/>
          <a:stretch>
            <a:fillRect/>
          </a:stretch>
        </p:blipFill>
        <p:spPr>
          <a:xfrm>
            <a:off x="289737" y="1631239"/>
            <a:ext cx="4171950" cy="1568690"/>
          </a:xfrm>
          <a:prstGeom prst="rect">
            <a:avLst/>
          </a:prstGeom>
        </p:spPr>
      </p:pic>
    </p:spTree>
    <p:extLst>
      <p:ext uri="{BB962C8B-B14F-4D97-AF65-F5344CB8AC3E}">
        <p14:creationId xmlns:p14="http://schemas.microsoft.com/office/powerpoint/2010/main" val="2472559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1860-CA76-E26D-B302-78AB4EBF1368}"/>
              </a:ext>
            </a:extLst>
          </p:cNvPr>
          <p:cNvSpPr>
            <a:spLocks noGrp="1"/>
          </p:cNvSpPr>
          <p:nvPr>
            <p:ph type="title"/>
          </p:nvPr>
        </p:nvSpPr>
        <p:spPr/>
        <p:txBody>
          <a:bodyPr/>
          <a:lstStyle/>
          <a:p>
            <a:pPr algn="ctr"/>
            <a:r>
              <a:rPr lang="en-US" sz="2700"/>
              <a:t>Verifying Code Style Using Linters</a:t>
            </a:r>
            <a:endParaRPr lang="en-US"/>
          </a:p>
          <a:p>
            <a:br>
              <a:rPr lang="en-US"/>
            </a:br>
            <a:endParaRPr lang="en-US"/>
          </a:p>
          <a:p>
            <a:endParaRPr lang="en-US"/>
          </a:p>
        </p:txBody>
      </p:sp>
      <p:sp>
        <p:nvSpPr>
          <p:cNvPr id="3" name="Text Placeholder 2">
            <a:extLst>
              <a:ext uri="{FF2B5EF4-FFF2-40B4-BE49-F238E27FC236}">
                <a16:creationId xmlns:a16="http://schemas.microsoft.com/office/drawing/2014/main" id="{04E96EEA-6C36-CFA3-C040-A0A2463AE5DE}"/>
              </a:ext>
            </a:extLst>
          </p:cNvPr>
          <p:cNvSpPr>
            <a:spLocks noGrp="1"/>
          </p:cNvSpPr>
          <p:nvPr>
            <p:ph type="body" idx="1"/>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38F4A98F-AA47-A188-07C6-5F1D7E12E5AF}"/>
              </a:ext>
            </a:extLst>
          </p:cNvPr>
          <p:cNvPicPr>
            <a:picLocks noChangeAspect="1"/>
          </p:cNvPicPr>
          <p:nvPr/>
        </p:nvPicPr>
        <p:blipFill>
          <a:blip r:embed="rId2"/>
          <a:stretch>
            <a:fillRect/>
          </a:stretch>
        </p:blipFill>
        <p:spPr>
          <a:xfrm>
            <a:off x="527539" y="1348745"/>
            <a:ext cx="7930661" cy="2402048"/>
          </a:xfrm>
          <a:prstGeom prst="rect">
            <a:avLst/>
          </a:prstGeom>
        </p:spPr>
      </p:pic>
    </p:spTree>
    <p:extLst>
      <p:ext uri="{BB962C8B-B14F-4D97-AF65-F5344CB8AC3E}">
        <p14:creationId xmlns:p14="http://schemas.microsoft.com/office/powerpoint/2010/main" val="4162725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Check</a:t>
            </a:r>
            <a:endParaRPr/>
          </a:p>
        </p:txBody>
      </p:sp>
      <p:sp>
        <p:nvSpPr>
          <p:cNvPr id="283" name="Google Shape;28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Git Bash/command line</a:t>
            </a:r>
            <a:endParaRPr/>
          </a:p>
          <a:p>
            <a:pPr marL="457200" lvl="0" indent="-342900" algn="l" rtl="0">
              <a:spcBef>
                <a:spcPts val="0"/>
              </a:spcBef>
              <a:spcAft>
                <a:spcPts val="0"/>
              </a:spcAft>
              <a:buSzPts val="1800"/>
              <a:buChar char="●"/>
            </a:pPr>
            <a:r>
              <a:rPr lang="en"/>
              <a:t>Python, pip, venv</a:t>
            </a:r>
            <a:endParaRPr/>
          </a:p>
          <a:p>
            <a:pPr marL="457200" lvl="0" indent="-342900" algn="l" rtl="0">
              <a:spcBef>
                <a:spcPts val="0"/>
              </a:spcBef>
              <a:spcAft>
                <a:spcPts val="0"/>
              </a:spcAft>
              <a:buSzPts val="1800"/>
              <a:buChar char="●"/>
            </a:pPr>
            <a:r>
              <a:rPr lang="en"/>
              <a:t>Git</a:t>
            </a:r>
            <a:endParaRPr/>
          </a:p>
          <a:p>
            <a:pPr marL="457200" lvl="0" indent="-342900" algn="l" rtl="0">
              <a:spcBef>
                <a:spcPts val="0"/>
              </a:spcBef>
              <a:spcAft>
                <a:spcPts val="0"/>
              </a:spcAft>
              <a:buSzPts val="1800"/>
              <a:buChar char="●"/>
            </a:pPr>
            <a:r>
              <a:rPr lang="en"/>
              <a:t>GitHub accounts</a:t>
            </a:r>
            <a:endParaRPr/>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could go wrong?</a:t>
            </a:r>
            <a:endParaRPr/>
          </a:p>
        </p:txBody>
      </p:sp>
      <p:sp>
        <p:nvSpPr>
          <p:cNvPr id="120" name="Google Shape;120;p16"/>
          <p:cNvSpPr txBox="1">
            <a:spLocks noGrp="1"/>
          </p:cNvSpPr>
          <p:nvPr>
            <p:ph type="body" idx="1"/>
          </p:nvPr>
        </p:nvSpPr>
        <p:spPr>
          <a:xfrm>
            <a:off x="311700" y="1152475"/>
            <a:ext cx="5317200" cy="2141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Ariane 5</a:t>
            </a:r>
            <a:br>
              <a:rPr lang="en" sz="2400"/>
            </a:br>
            <a:endParaRPr sz="800"/>
          </a:p>
          <a:p>
            <a:pPr marL="457200" lvl="0" indent="-381000" algn="l" rtl="0">
              <a:lnSpc>
                <a:spcPct val="115000"/>
              </a:lnSpc>
              <a:spcBef>
                <a:spcPts val="0"/>
              </a:spcBef>
              <a:spcAft>
                <a:spcPts val="0"/>
              </a:spcAft>
              <a:buSzPts val="2400"/>
              <a:buChar char="●"/>
            </a:pPr>
            <a:r>
              <a:rPr lang="en" sz="2400"/>
              <a:t>$7B development</a:t>
            </a:r>
            <a:br>
              <a:rPr lang="en" sz="2400"/>
            </a:br>
            <a:r>
              <a:rPr lang="en" sz="2400"/>
              <a:t>$500 milion rocket</a:t>
            </a:r>
            <a:br>
              <a:rPr lang="en" sz="2400"/>
            </a:br>
            <a:endParaRPr sz="800"/>
          </a:p>
          <a:p>
            <a:pPr marL="457200" lvl="0" indent="-381000" algn="l" rtl="0">
              <a:lnSpc>
                <a:spcPct val="115000"/>
              </a:lnSpc>
              <a:spcBef>
                <a:spcPts val="0"/>
              </a:spcBef>
              <a:spcAft>
                <a:spcPts val="0"/>
              </a:spcAft>
              <a:buSzPts val="2400"/>
              <a:buChar char="●"/>
            </a:pPr>
            <a:r>
              <a:rPr lang="en" sz="2400"/>
              <a:t>Used Ariane 4 code</a:t>
            </a:r>
            <a:endParaRPr sz="2400"/>
          </a:p>
        </p:txBody>
      </p:sp>
      <p:pic>
        <p:nvPicPr>
          <p:cNvPr id="121" name="Google Shape;121;p16"/>
          <p:cNvPicPr preferRelativeResize="0"/>
          <p:nvPr/>
        </p:nvPicPr>
        <p:blipFill rotWithShape="1">
          <a:blip r:embed="rId3">
            <a:alphaModFix/>
          </a:blip>
          <a:srcRect/>
          <a:stretch/>
        </p:blipFill>
        <p:spPr>
          <a:xfrm>
            <a:off x="5748250" y="995375"/>
            <a:ext cx="3314650" cy="2544250"/>
          </a:xfrm>
          <a:prstGeom prst="rect">
            <a:avLst/>
          </a:prstGeom>
          <a:noFill/>
          <a:ln>
            <a:noFill/>
          </a:ln>
        </p:spPr>
      </p:pic>
      <p:pic>
        <p:nvPicPr>
          <p:cNvPr id="122" name="Google Shape;122;p16"/>
          <p:cNvPicPr preferRelativeResize="0"/>
          <p:nvPr/>
        </p:nvPicPr>
        <p:blipFill rotWithShape="1">
          <a:blip r:embed="rId4">
            <a:alphaModFix/>
          </a:blip>
          <a:srcRect/>
          <a:stretch/>
        </p:blipFill>
        <p:spPr>
          <a:xfrm>
            <a:off x="471950" y="3653338"/>
            <a:ext cx="1973825" cy="1242275"/>
          </a:xfrm>
          <a:prstGeom prst="rect">
            <a:avLst/>
          </a:prstGeom>
          <a:noFill/>
          <a:ln>
            <a:noFill/>
          </a:ln>
        </p:spPr>
      </p:pic>
      <p:sp>
        <p:nvSpPr>
          <p:cNvPr id="123" name="Google Shape;123;p16"/>
          <p:cNvSpPr txBox="1"/>
          <p:nvPr/>
        </p:nvSpPr>
        <p:spPr>
          <a:xfrm>
            <a:off x="3022450" y="3898275"/>
            <a:ext cx="2349300" cy="7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Arial"/>
                <a:ea typeface="Arial"/>
                <a:cs typeface="Arial"/>
                <a:sym typeface="Arial"/>
              </a:rPr>
              <a:t>Loss of guidance &amp; altitude info</a:t>
            </a:r>
            <a:endParaRPr sz="2000" b="1" i="0" u="none" strike="noStrike" cap="none">
              <a:solidFill>
                <a:schemeClr val="dk1"/>
              </a:solidFill>
              <a:latin typeface="Arial"/>
              <a:ea typeface="Arial"/>
              <a:cs typeface="Arial"/>
              <a:sym typeface="Arial"/>
            </a:endParaRPr>
          </a:p>
        </p:txBody>
      </p:sp>
      <p:sp>
        <p:nvSpPr>
          <p:cNvPr id="124" name="Google Shape;124;p16"/>
          <p:cNvSpPr txBox="1"/>
          <p:nvPr/>
        </p:nvSpPr>
        <p:spPr>
          <a:xfrm>
            <a:off x="5890125" y="3898275"/>
            <a:ext cx="2868000" cy="7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Arial"/>
                <a:ea typeface="Arial"/>
                <a:cs typeface="Arial"/>
                <a:sym typeface="Arial"/>
              </a:rPr>
              <a:t>64-bit FP converted to 16-bit signed integer</a:t>
            </a:r>
            <a:endParaRPr sz="2000" b="1" i="0" u="none" strike="noStrike" cap="none">
              <a:solidFill>
                <a:schemeClr val="dk1"/>
              </a:solidFill>
              <a:latin typeface="Arial"/>
              <a:ea typeface="Arial"/>
              <a:cs typeface="Arial"/>
              <a:sym typeface="Arial"/>
            </a:endParaRPr>
          </a:p>
        </p:txBody>
      </p:sp>
      <p:cxnSp>
        <p:nvCxnSpPr>
          <p:cNvPr id="125" name="Google Shape;125;p16"/>
          <p:cNvCxnSpPr>
            <a:stCxn id="122" idx="3"/>
            <a:endCxn id="123" idx="1"/>
          </p:cNvCxnSpPr>
          <p:nvPr/>
        </p:nvCxnSpPr>
        <p:spPr>
          <a:xfrm>
            <a:off x="2445775" y="4274476"/>
            <a:ext cx="576600" cy="0"/>
          </a:xfrm>
          <a:prstGeom prst="straightConnector1">
            <a:avLst/>
          </a:prstGeom>
          <a:noFill/>
          <a:ln w="38100" cap="flat" cmpd="sng">
            <a:solidFill>
              <a:srgbClr val="6D9EEB"/>
            </a:solidFill>
            <a:prstDash val="solid"/>
            <a:round/>
            <a:headEnd type="none" w="sm" len="sm"/>
            <a:tailEnd type="stealth" w="med" len="med"/>
          </a:ln>
        </p:spPr>
      </p:cxnSp>
      <p:cxnSp>
        <p:nvCxnSpPr>
          <p:cNvPr id="126" name="Google Shape;126;p16"/>
          <p:cNvCxnSpPr>
            <a:stCxn id="123" idx="3"/>
            <a:endCxn id="124" idx="1"/>
          </p:cNvCxnSpPr>
          <p:nvPr/>
        </p:nvCxnSpPr>
        <p:spPr>
          <a:xfrm>
            <a:off x="5371750" y="4274475"/>
            <a:ext cx="518400" cy="0"/>
          </a:xfrm>
          <a:prstGeom prst="straightConnector1">
            <a:avLst/>
          </a:prstGeom>
          <a:noFill/>
          <a:ln w="38100" cap="flat" cmpd="sng">
            <a:solidFill>
              <a:srgbClr val="6D9EEB"/>
            </a:solidFill>
            <a:prstDash val="solid"/>
            <a:round/>
            <a:headEnd type="none" w="sm" len="sm"/>
            <a:tailEnd type="stealth" w="med" len="med"/>
          </a:ln>
        </p:spPr>
      </p:cxnSp>
      <p:pic>
        <p:nvPicPr>
          <p:cNvPr id="127" name="Google Shape;127;p16"/>
          <p:cNvPicPr preferRelativeResize="0"/>
          <p:nvPr/>
        </p:nvPicPr>
        <p:blipFill rotWithShape="1">
          <a:blip r:embed="rId5">
            <a:alphaModFix/>
          </a:blip>
          <a:srcRect/>
          <a:stretch/>
        </p:blipFill>
        <p:spPr>
          <a:xfrm rot="-939015">
            <a:off x="1641781" y="606734"/>
            <a:ext cx="5739537" cy="37291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600"/>
              <a:t>Section 2: Ensuring Correctness of Software at Scale</a:t>
            </a:r>
            <a:endParaRPr sz="2600"/>
          </a:p>
        </p:txBody>
      </p:sp>
      <p:sp>
        <p:nvSpPr>
          <p:cNvPr id="289" name="Google Shape;289;p37"/>
          <p:cNvSpPr txBox="1">
            <a:spLocks noGrp="1"/>
          </p:cNvSpPr>
          <p:nvPr>
            <p:ph type="body" idx="1"/>
          </p:nvPr>
        </p:nvSpPr>
        <p:spPr>
          <a:xfrm>
            <a:off x="311700" y="1152475"/>
            <a:ext cx="8652900" cy="3933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dirty="0"/>
              <a:t>Introduction to software testing and unit testing</a:t>
            </a:r>
            <a:endParaRPr dirty="0"/>
          </a:p>
          <a:p>
            <a:pPr marL="914400" lvl="1" indent="-317500" algn="l" rtl="0">
              <a:lnSpc>
                <a:spcPct val="115000"/>
              </a:lnSpc>
              <a:spcBef>
                <a:spcPts val="0"/>
              </a:spcBef>
              <a:spcAft>
                <a:spcPts val="0"/>
              </a:spcAft>
              <a:buSzPts val="1400"/>
              <a:buChar char="○"/>
            </a:pPr>
            <a:r>
              <a:rPr lang="en" dirty="0"/>
              <a:t>An example dataset and application to test for correctness</a:t>
            </a:r>
            <a:endParaRPr dirty="0"/>
          </a:p>
          <a:p>
            <a:pPr marL="914400" lvl="1" indent="-317500" algn="l" rtl="0">
              <a:lnSpc>
                <a:spcPct val="115000"/>
              </a:lnSpc>
              <a:spcBef>
                <a:spcPts val="0"/>
              </a:spcBef>
              <a:spcAft>
                <a:spcPts val="0"/>
              </a:spcAft>
              <a:buSzPts val="1400"/>
              <a:buChar char="○"/>
            </a:pPr>
            <a:r>
              <a:rPr lang="en" dirty="0"/>
              <a:t>Writing and running tests using the </a:t>
            </a:r>
            <a:r>
              <a:rPr lang="en" dirty="0" err="1"/>
              <a:t>Pytest</a:t>
            </a:r>
            <a:r>
              <a:rPr lang="en" dirty="0"/>
              <a:t> unit testing framework</a:t>
            </a:r>
            <a:endParaRPr dirty="0"/>
          </a:p>
          <a:p>
            <a:pPr marL="914400" lvl="1" indent="-317500" algn="l" rtl="0">
              <a:lnSpc>
                <a:spcPct val="115000"/>
              </a:lnSpc>
              <a:spcBef>
                <a:spcPts val="0"/>
              </a:spcBef>
              <a:spcAft>
                <a:spcPts val="0"/>
              </a:spcAft>
              <a:buSzPts val="1400"/>
              <a:buChar char="○"/>
            </a:pPr>
            <a:r>
              <a:rPr lang="en" dirty="0"/>
              <a:t>Using </a:t>
            </a:r>
            <a:r>
              <a:rPr lang="en" dirty="0" err="1"/>
              <a:t>parameterisation</a:t>
            </a:r>
            <a:r>
              <a:rPr lang="en" dirty="0"/>
              <a:t> to reuse unit tests with different test data</a:t>
            </a:r>
            <a:br>
              <a:rPr lang="en" dirty="0"/>
            </a:br>
            <a:endParaRPr dirty="0"/>
          </a:p>
          <a:p>
            <a:pPr marL="457200" lvl="0" indent="-342900" algn="l" rtl="0">
              <a:lnSpc>
                <a:spcPct val="115000"/>
              </a:lnSpc>
              <a:spcBef>
                <a:spcPts val="0"/>
              </a:spcBef>
              <a:spcAft>
                <a:spcPts val="0"/>
              </a:spcAft>
              <a:buSzPts val="1800"/>
              <a:buChar char="●"/>
            </a:pPr>
            <a:r>
              <a:rPr lang="en" dirty="0"/>
              <a:t>Introduction to Continuous Integration (CI)</a:t>
            </a:r>
            <a:endParaRPr dirty="0"/>
          </a:p>
          <a:p>
            <a:pPr marL="914400" lvl="1" indent="-317500" algn="l" rtl="0">
              <a:lnSpc>
                <a:spcPct val="115000"/>
              </a:lnSpc>
              <a:spcBef>
                <a:spcPts val="0"/>
              </a:spcBef>
              <a:spcAft>
                <a:spcPts val="0"/>
              </a:spcAft>
              <a:buSzPts val="1400"/>
              <a:buChar char="○"/>
            </a:pPr>
            <a:r>
              <a:rPr lang="en" dirty="0"/>
              <a:t>Using GitLab CI/CD to automate running of unit tests</a:t>
            </a:r>
            <a:endParaRPr dirty="0"/>
          </a:p>
          <a:p>
            <a:pPr marL="914400" lvl="1" indent="-317500" algn="l" rtl="0">
              <a:lnSpc>
                <a:spcPct val="115000"/>
              </a:lnSpc>
              <a:spcBef>
                <a:spcPts val="0"/>
              </a:spcBef>
              <a:spcAft>
                <a:spcPts val="0"/>
              </a:spcAft>
              <a:buSzPts val="1400"/>
              <a:buChar char="○"/>
            </a:pPr>
            <a:r>
              <a:rPr lang="en" dirty="0"/>
              <a:t>Build matrices for cross-platform testing using CI</a:t>
            </a:r>
            <a:endParaRPr dirty="0"/>
          </a:p>
          <a:p>
            <a:pPr marL="457200" lvl="0" indent="-342900" algn="l" rtl="0">
              <a:lnSpc>
                <a:spcPct val="115000"/>
              </a:lnSpc>
              <a:spcBef>
                <a:spcPts val="0"/>
              </a:spcBef>
              <a:spcAft>
                <a:spcPts val="0"/>
              </a:spcAft>
              <a:buSzPts val="1800"/>
              <a:buChar char="●"/>
            </a:pPr>
            <a:r>
              <a:rPr lang="en" dirty="0"/>
              <a:t>Debugging issues and improving robustness</a:t>
            </a:r>
            <a:endParaRPr dirty="0"/>
          </a:p>
          <a:p>
            <a:pPr marL="914400" lvl="1" indent="-317500" algn="l" rtl="0">
              <a:lnSpc>
                <a:spcPct val="115000"/>
              </a:lnSpc>
              <a:spcBef>
                <a:spcPts val="0"/>
              </a:spcBef>
              <a:spcAft>
                <a:spcPts val="0"/>
              </a:spcAft>
              <a:buSzPts val="1400"/>
              <a:buChar char="○"/>
            </a:pPr>
            <a:r>
              <a:rPr lang="en" dirty="0"/>
              <a:t>Using PyCharm's debugger to diagnose and robustly fix a problem</a:t>
            </a:r>
            <a:endParaRPr dirty="0"/>
          </a:p>
        </p:txBody>
      </p:sp>
      <p:sp>
        <p:nvSpPr>
          <p:cNvPr id="290" name="Google Shape;290;p37"/>
          <p:cNvSpPr txBox="1"/>
          <p:nvPr/>
        </p:nvSpPr>
        <p:spPr>
          <a:xfrm>
            <a:off x="0" y="4065700"/>
            <a:ext cx="9144000" cy="10989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As researchers we need to be able to verify and demonstrate that our code produces correct results, and unit testing - when done in the right way - can help, as well as save us development time in the long run</a:t>
            </a:r>
            <a:endParaRPr sz="1800" b="1">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7317-1323-7B4B-3A61-A293D1B90712}"/>
              </a:ext>
            </a:extLst>
          </p:cNvPr>
          <p:cNvSpPr>
            <a:spLocks noGrp="1"/>
          </p:cNvSpPr>
          <p:nvPr>
            <p:ph type="title"/>
          </p:nvPr>
        </p:nvSpPr>
        <p:spPr/>
        <p:txBody>
          <a:bodyPr/>
          <a:lstStyle/>
          <a:p>
            <a:r>
              <a:rPr lang="en-NL" dirty="0"/>
              <a:t>Recap</a:t>
            </a:r>
            <a:br>
              <a:rPr lang="en-NL" dirty="0"/>
            </a:br>
            <a:endParaRPr lang="en-NL" dirty="0"/>
          </a:p>
        </p:txBody>
      </p:sp>
      <p:sp>
        <p:nvSpPr>
          <p:cNvPr id="3" name="Text Placeholder 2">
            <a:extLst>
              <a:ext uri="{FF2B5EF4-FFF2-40B4-BE49-F238E27FC236}">
                <a16:creationId xmlns:a16="http://schemas.microsoft.com/office/drawing/2014/main" id="{97C7E9FB-2381-FA3B-C363-4F92672B164B}"/>
              </a:ext>
            </a:extLst>
          </p:cNvPr>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4063501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EC20-FE49-1843-362D-724E208E4440}"/>
              </a:ext>
            </a:extLst>
          </p:cNvPr>
          <p:cNvSpPr>
            <a:spLocks noGrp="1"/>
          </p:cNvSpPr>
          <p:nvPr>
            <p:ph type="title"/>
          </p:nvPr>
        </p:nvSpPr>
        <p:spPr/>
        <p:txBody>
          <a:bodyPr/>
          <a:lstStyle/>
          <a:p>
            <a:r>
              <a:rPr lang="en-US"/>
              <a:t>Automatically Testing Software</a:t>
            </a:r>
          </a:p>
        </p:txBody>
      </p:sp>
      <p:sp>
        <p:nvSpPr>
          <p:cNvPr id="3" name="Text Placeholder 2">
            <a:extLst>
              <a:ext uri="{FF2B5EF4-FFF2-40B4-BE49-F238E27FC236}">
                <a16:creationId xmlns:a16="http://schemas.microsoft.com/office/drawing/2014/main" id="{5F758549-77B8-3504-5698-1831715AA49A}"/>
              </a:ext>
            </a:extLst>
          </p:cNvPr>
          <p:cNvSpPr>
            <a:spLocks noGrp="1"/>
          </p:cNvSpPr>
          <p:nvPr>
            <p:ph type="body" idx="1"/>
          </p:nvPr>
        </p:nvSpPr>
        <p:spPr>
          <a:xfrm>
            <a:off x="1337860" y="2464428"/>
            <a:ext cx="6403230" cy="1844012"/>
          </a:xfrm>
        </p:spPr>
        <p:txBody>
          <a:bodyPr/>
          <a:lstStyle/>
          <a:p>
            <a:endParaRPr lang="en-US"/>
          </a:p>
        </p:txBody>
      </p:sp>
      <p:pic>
        <p:nvPicPr>
          <p:cNvPr id="5" name="Picture 4">
            <a:extLst>
              <a:ext uri="{FF2B5EF4-FFF2-40B4-BE49-F238E27FC236}">
                <a16:creationId xmlns:a16="http://schemas.microsoft.com/office/drawing/2014/main" id="{DDD760F2-1667-E4A5-E6CA-F966E3982723}"/>
              </a:ext>
            </a:extLst>
          </p:cNvPr>
          <p:cNvPicPr>
            <a:picLocks noChangeAspect="1"/>
          </p:cNvPicPr>
          <p:nvPr/>
        </p:nvPicPr>
        <p:blipFill>
          <a:blip r:embed="rId3"/>
          <a:stretch>
            <a:fillRect/>
          </a:stretch>
        </p:blipFill>
        <p:spPr>
          <a:xfrm>
            <a:off x="187332" y="2438648"/>
            <a:ext cx="8557065" cy="1895572"/>
          </a:xfrm>
          <a:prstGeom prst="rect">
            <a:avLst/>
          </a:prstGeom>
        </p:spPr>
      </p:pic>
      <p:pic>
        <p:nvPicPr>
          <p:cNvPr id="1026" name="Picture 2">
            <a:extLst>
              <a:ext uri="{FF2B5EF4-FFF2-40B4-BE49-F238E27FC236}">
                <a16:creationId xmlns:a16="http://schemas.microsoft.com/office/drawing/2014/main" id="{2C29E9E3-C405-AF6A-D20B-FAD527FE3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949" y="1360446"/>
            <a:ext cx="5724102" cy="333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194F-26DF-805B-436D-2338564814E6}"/>
              </a:ext>
            </a:extLst>
          </p:cNvPr>
          <p:cNvSpPr>
            <a:spLocks noGrp="1"/>
          </p:cNvSpPr>
          <p:nvPr>
            <p:ph type="title"/>
          </p:nvPr>
        </p:nvSpPr>
        <p:spPr/>
        <p:txBody>
          <a:bodyPr/>
          <a:lstStyle/>
          <a:p>
            <a:r>
              <a:rPr lang="en-US"/>
              <a:t>Scaling Up Unit Testing</a:t>
            </a:r>
          </a:p>
        </p:txBody>
      </p:sp>
      <p:sp>
        <p:nvSpPr>
          <p:cNvPr id="3" name="Text Placeholder 2">
            <a:extLst>
              <a:ext uri="{FF2B5EF4-FFF2-40B4-BE49-F238E27FC236}">
                <a16:creationId xmlns:a16="http://schemas.microsoft.com/office/drawing/2014/main" id="{9135682E-BDDD-EDE2-F88A-3C4D9343C27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3F8746D-521D-AE3E-D67A-E49B64630748}"/>
              </a:ext>
            </a:extLst>
          </p:cNvPr>
          <p:cNvPicPr>
            <a:picLocks noChangeAspect="1"/>
          </p:cNvPicPr>
          <p:nvPr/>
        </p:nvPicPr>
        <p:blipFill>
          <a:blip r:embed="rId3"/>
          <a:stretch>
            <a:fillRect/>
          </a:stretch>
        </p:blipFill>
        <p:spPr>
          <a:xfrm>
            <a:off x="311700" y="1152475"/>
            <a:ext cx="5921679" cy="2387723"/>
          </a:xfrm>
          <a:prstGeom prst="rect">
            <a:avLst/>
          </a:prstGeom>
        </p:spPr>
      </p:pic>
      <p:pic>
        <p:nvPicPr>
          <p:cNvPr id="9" name="Picture 8">
            <a:extLst>
              <a:ext uri="{FF2B5EF4-FFF2-40B4-BE49-F238E27FC236}">
                <a16:creationId xmlns:a16="http://schemas.microsoft.com/office/drawing/2014/main" id="{04CBF351-17AE-E46D-16F3-6834E3379144}"/>
              </a:ext>
            </a:extLst>
          </p:cNvPr>
          <p:cNvPicPr>
            <a:picLocks noChangeAspect="1"/>
          </p:cNvPicPr>
          <p:nvPr/>
        </p:nvPicPr>
        <p:blipFill>
          <a:blip r:embed="rId4"/>
          <a:stretch>
            <a:fillRect/>
          </a:stretch>
        </p:blipFill>
        <p:spPr>
          <a:xfrm>
            <a:off x="4353622" y="2527291"/>
            <a:ext cx="4362674" cy="2105133"/>
          </a:xfrm>
          <a:prstGeom prst="rect">
            <a:avLst/>
          </a:prstGeom>
        </p:spPr>
      </p:pic>
    </p:spTree>
    <p:extLst>
      <p:ext uri="{BB962C8B-B14F-4D97-AF65-F5344CB8AC3E}">
        <p14:creationId xmlns:p14="http://schemas.microsoft.com/office/powerpoint/2010/main" val="39791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45EF-E700-2FEA-C159-87375A1FABBA}"/>
              </a:ext>
            </a:extLst>
          </p:cNvPr>
          <p:cNvSpPr>
            <a:spLocks noGrp="1"/>
          </p:cNvSpPr>
          <p:nvPr>
            <p:ph type="title"/>
          </p:nvPr>
        </p:nvSpPr>
        <p:spPr/>
        <p:txBody>
          <a:bodyPr/>
          <a:lstStyle/>
          <a:p>
            <a:r>
              <a:rPr lang="en-US"/>
              <a:t>Continuous Integration for Automated Testing</a:t>
            </a:r>
          </a:p>
        </p:txBody>
      </p:sp>
      <p:sp>
        <p:nvSpPr>
          <p:cNvPr id="3" name="Text Placeholder 2">
            <a:extLst>
              <a:ext uri="{FF2B5EF4-FFF2-40B4-BE49-F238E27FC236}">
                <a16:creationId xmlns:a16="http://schemas.microsoft.com/office/drawing/2014/main" id="{068D7896-AC00-21B9-D469-EA825F8D5BAE}"/>
              </a:ext>
            </a:extLst>
          </p:cNvPr>
          <p:cNvSpPr>
            <a:spLocks noGrp="1"/>
          </p:cNvSpPr>
          <p:nvPr>
            <p:ph type="body" idx="1"/>
          </p:nvPr>
        </p:nvSpPr>
        <p:spPr>
          <a:xfrm>
            <a:off x="3181560" y="2788271"/>
            <a:ext cx="5541882" cy="1505622"/>
          </a:xfrm>
        </p:spPr>
        <p:txBody>
          <a:bodyPr/>
          <a:lstStyle/>
          <a:p>
            <a:endParaRPr lang="en-US" dirty="0"/>
          </a:p>
        </p:txBody>
      </p:sp>
      <p:pic>
        <p:nvPicPr>
          <p:cNvPr id="1030" name="Picture 6" descr="Continuous Integration with GitLab CI/CD - Build Log">
            <a:extLst>
              <a:ext uri="{FF2B5EF4-FFF2-40B4-BE49-F238E27FC236}">
                <a16:creationId xmlns:a16="http://schemas.microsoft.com/office/drawing/2014/main" id="{5D1469A6-67AC-4099-9BAF-E6AEFC7BB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08" b="3471"/>
          <a:stretch/>
        </p:blipFill>
        <p:spPr bwMode="auto">
          <a:xfrm>
            <a:off x="3640868" y="1934279"/>
            <a:ext cx="5312228" cy="3178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inuous Integration with GitLab CI/CD - Initial Build">
            <a:extLst>
              <a:ext uri="{FF2B5EF4-FFF2-40B4-BE49-F238E27FC236}">
                <a16:creationId xmlns:a16="http://schemas.microsoft.com/office/drawing/2014/main" id="{26B4B54F-C905-9468-34B4-5633BC2CE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17725"/>
            <a:ext cx="8360229" cy="114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260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B5A1-7556-B0B7-F7AF-65CCF971F763}"/>
              </a:ext>
            </a:extLst>
          </p:cNvPr>
          <p:cNvSpPr>
            <a:spLocks noGrp="1"/>
          </p:cNvSpPr>
          <p:nvPr>
            <p:ph type="title"/>
          </p:nvPr>
        </p:nvSpPr>
        <p:spPr/>
        <p:txBody>
          <a:bodyPr/>
          <a:lstStyle/>
          <a:p>
            <a:r>
              <a:rPr lang="en-US"/>
              <a:t>Diagnosing Issues and Improving Robustness</a:t>
            </a:r>
          </a:p>
        </p:txBody>
      </p:sp>
      <p:sp>
        <p:nvSpPr>
          <p:cNvPr id="3" name="Text Placeholder 2">
            <a:extLst>
              <a:ext uri="{FF2B5EF4-FFF2-40B4-BE49-F238E27FC236}">
                <a16:creationId xmlns:a16="http://schemas.microsoft.com/office/drawing/2014/main" id="{F1C0846E-E0B6-F51E-5952-B54C326AB89A}"/>
              </a:ext>
            </a:extLst>
          </p:cNvPr>
          <p:cNvSpPr>
            <a:spLocks noGrp="1"/>
          </p:cNvSpPr>
          <p:nvPr>
            <p:ph type="body" idx="1"/>
          </p:nvPr>
        </p:nvSpPr>
        <p:spPr/>
        <p:txBody>
          <a:bodyPr/>
          <a:lstStyle/>
          <a:p>
            <a:endParaRPr lang="en-US"/>
          </a:p>
        </p:txBody>
      </p:sp>
      <p:pic>
        <p:nvPicPr>
          <p:cNvPr id="3074" name="Picture 2" descr="Debugging in PyCharm">
            <a:extLst>
              <a:ext uri="{FF2B5EF4-FFF2-40B4-BE49-F238E27FC236}">
                <a16:creationId xmlns:a16="http://schemas.microsoft.com/office/drawing/2014/main" id="{E252CC21-D86D-8689-E63A-6A02484ADC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04" b="14437"/>
          <a:stretch/>
        </p:blipFill>
        <p:spPr bwMode="auto">
          <a:xfrm>
            <a:off x="912707" y="1183671"/>
            <a:ext cx="7318587" cy="375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031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Section 3: Software Development as a Process</a:t>
            </a:r>
            <a:endParaRPr/>
          </a:p>
        </p:txBody>
      </p:sp>
      <p:sp>
        <p:nvSpPr>
          <p:cNvPr id="296" name="Google Shape;296;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4"/>
              </a:buClr>
              <a:buSzPts val="1800"/>
              <a:buChar char="●"/>
            </a:pPr>
            <a:r>
              <a:rPr lang="en" b="1">
                <a:solidFill>
                  <a:schemeClr val="accent4"/>
                </a:solidFill>
              </a:rPr>
              <a:t>Programming vs software engineering</a:t>
            </a:r>
            <a:endParaRPr b="1">
              <a:solidFill>
                <a:schemeClr val="accent4"/>
              </a:solidFill>
            </a:endParaRPr>
          </a:p>
          <a:p>
            <a:pPr marL="457200" lvl="0" indent="-342900" algn="l" rtl="0">
              <a:lnSpc>
                <a:spcPct val="115000"/>
              </a:lnSpc>
              <a:spcBef>
                <a:spcPts val="0"/>
              </a:spcBef>
              <a:spcAft>
                <a:spcPts val="0"/>
              </a:spcAft>
              <a:buSzPts val="1800"/>
              <a:buChar char="●"/>
            </a:pPr>
            <a:r>
              <a:rPr lang="en"/>
              <a:t>Software requirements, design, architecture and implementation as typical stages of a software development process</a:t>
            </a:r>
            <a:endParaRPr/>
          </a:p>
          <a:p>
            <a:pPr marL="914400" lvl="1" indent="-317500" algn="l" rtl="0">
              <a:lnSpc>
                <a:spcPct val="115000"/>
              </a:lnSpc>
              <a:spcBef>
                <a:spcPts val="0"/>
              </a:spcBef>
              <a:spcAft>
                <a:spcPts val="0"/>
              </a:spcAft>
              <a:buSzPts val="1400"/>
              <a:buChar char="○"/>
            </a:pPr>
            <a:r>
              <a:rPr lang="en"/>
              <a:t>Design requirements and constraints - what affects our design choices?</a:t>
            </a:r>
            <a:endParaRPr/>
          </a:p>
          <a:p>
            <a:pPr marL="914400" lvl="1" indent="-317500" algn="l" rtl="0">
              <a:lnSpc>
                <a:spcPct val="115000"/>
              </a:lnSpc>
              <a:spcBef>
                <a:spcPts val="0"/>
              </a:spcBef>
              <a:spcAft>
                <a:spcPts val="0"/>
              </a:spcAft>
              <a:buSzPts val="1400"/>
              <a:buChar char="○"/>
            </a:pPr>
            <a:r>
              <a:rPr lang="nl-NL"/>
              <a:t>Software design	</a:t>
            </a:r>
          </a:p>
          <a:p>
            <a:pPr marL="914400" lvl="1" indent="-317500" algn="l" rtl="0">
              <a:lnSpc>
                <a:spcPct val="115000"/>
              </a:lnSpc>
              <a:spcBef>
                <a:spcPts val="0"/>
              </a:spcBef>
              <a:spcAft>
                <a:spcPts val="0"/>
              </a:spcAft>
              <a:buSzPts val="1400"/>
              <a:buChar char="○"/>
            </a:pPr>
            <a:r>
              <a:rPr lang="nl-NL" err="1"/>
              <a:t>Writing</a:t>
            </a:r>
            <a:r>
              <a:rPr lang="nl-NL"/>
              <a:t> </a:t>
            </a:r>
            <a:r>
              <a:rPr lang="nl-NL" err="1"/>
              <a:t>readable</a:t>
            </a:r>
            <a:r>
              <a:rPr lang="nl-NL"/>
              <a:t>, </a:t>
            </a:r>
            <a:r>
              <a:rPr lang="nl-NL" err="1"/>
              <a:t>maintainable</a:t>
            </a:r>
            <a:r>
              <a:rPr lang="nl-NL"/>
              <a:t> </a:t>
            </a:r>
            <a:r>
              <a:rPr lang="nl-NL" err="1"/>
              <a:t>and</a:t>
            </a:r>
            <a:r>
              <a:rPr lang="nl-NL"/>
              <a:t> </a:t>
            </a:r>
            <a:r>
              <a:rPr lang="nl-NL" err="1"/>
              <a:t>testable</a:t>
            </a:r>
            <a:r>
              <a:rPr lang="nl-NL"/>
              <a:t> code</a:t>
            </a:r>
            <a:endParaRPr/>
          </a:p>
          <a:p>
            <a:pPr marL="914400" lvl="1" indent="-317500" algn="l" rtl="0">
              <a:lnSpc>
                <a:spcPct val="115000"/>
              </a:lnSpc>
              <a:spcBef>
                <a:spcPts val="0"/>
              </a:spcBef>
              <a:spcAft>
                <a:spcPts val="0"/>
              </a:spcAft>
              <a:buSzPts val="1400"/>
              <a:buChar char="○"/>
            </a:pPr>
            <a:r>
              <a:rPr lang="nl-NL"/>
              <a:t>Pure </a:t>
            </a:r>
            <a:r>
              <a:rPr lang="nl-NL" err="1"/>
              <a:t>functions</a:t>
            </a:r>
            <a:r>
              <a:rPr lang="nl-NL"/>
              <a:t>, classes </a:t>
            </a:r>
            <a:r>
              <a:rPr lang="nl-NL" err="1"/>
              <a:t>and</a:t>
            </a:r>
            <a:r>
              <a:rPr lang="nl-NL"/>
              <a:t> </a:t>
            </a:r>
            <a:r>
              <a:rPr lang="nl-NL" err="1"/>
              <a:t>abstractions</a:t>
            </a:r>
            <a:endParaRPr lang="en"/>
          </a:p>
          <a:p>
            <a:pPr marL="1054100" lvl="2" indent="0" algn="l" rtl="0">
              <a:spcBef>
                <a:spcPts val="0"/>
              </a:spcBef>
              <a:spcAft>
                <a:spcPts val="0"/>
              </a:spcAft>
              <a:buSzPts val="1400"/>
              <a:buNone/>
            </a:pPr>
            <a:br>
              <a:rPr lang="en"/>
            </a:br>
            <a:endParaRPr/>
          </a:p>
          <a:p>
            <a:pPr marL="0" lvl="0" indent="0" algn="l" rtl="0">
              <a:lnSpc>
                <a:spcPct val="115000"/>
              </a:lnSpc>
              <a:spcBef>
                <a:spcPts val="0"/>
              </a:spcBef>
              <a:spcAft>
                <a:spcPts val="0"/>
              </a:spcAft>
              <a:buNone/>
            </a:pPr>
            <a:endParaRPr/>
          </a:p>
        </p:txBody>
      </p:sp>
      <p:sp>
        <p:nvSpPr>
          <p:cNvPr id="297" name="Google Shape;297;p38"/>
          <p:cNvSpPr txBox="1"/>
          <p:nvPr/>
        </p:nvSpPr>
        <p:spPr>
          <a:xfrm>
            <a:off x="0" y="4462500"/>
            <a:ext cx="9144000" cy="6810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500" b="1">
                <a:solidFill>
                  <a:schemeClr val="dk2"/>
                </a:solidFill>
              </a:rPr>
              <a:t>Software designed deliberately will be much easier to work with in the long term than software we build without a plan - time spent planning in advance will save you a lot more time later</a:t>
            </a:r>
            <a:endParaRPr sz="1500" b="1">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waterfall model&#10;&#10;Description automatically generated">
            <a:extLst>
              <a:ext uri="{FF2B5EF4-FFF2-40B4-BE49-F238E27FC236}">
                <a16:creationId xmlns:a16="http://schemas.microsoft.com/office/drawing/2014/main" id="{2D93F76F-7FE3-E5A3-DE1A-36E0AFE811C1}"/>
              </a:ext>
            </a:extLst>
          </p:cNvPr>
          <p:cNvPicPr>
            <a:picLocks noChangeAspect="1"/>
          </p:cNvPicPr>
          <p:nvPr/>
        </p:nvPicPr>
        <p:blipFill>
          <a:blip r:embed="rId3"/>
          <a:stretch>
            <a:fillRect/>
          </a:stretch>
        </p:blipFill>
        <p:spPr>
          <a:xfrm>
            <a:off x="1552433" y="1146044"/>
            <a:ext cx="6047664" cy="3422908"/>
          </a:xfrm>
          <a:prstGeom prst="rect">
            <a:avLst/>
          </a:prstGeom>
        </p:spPr>
      </p:pic>
      <p:sp>
        <p:nvSpPr>
          <p:cNvPr id="2" name="Title 1">
            <a:extLst>
              <a:ext uri="{FF2B5EF4-FFF2-40B4-BE49-F238E27FC236}">
                <a16:creationId xmlns:a16="http://schemas.microsoft.com/office/drawing/2014/main" id="{59AAF2A3-F22A-F8A6-AA07-5A5E54B77D19}"/>
              </a:ext>
            </a:extLst>
          </p:cNvPr>
          <p:cNvSpPr>
            <a:spLocks noGrp="1"/>
          </p:cNvSpPr>
          <p:nvPr>
            <p:ph type="title"/>
          </p:nvPr>
        </p:nvSpPr>
        <p:spPr/>
        <p:txBody>
          <a:bodyPr/>
          <a:lstStyle/>
          <a:p>
            <a:r>
              <a:rPr lang="en-US"/>
              <a:t>Software development as a process</a:t>
            </a:r>
          </a:p>
        </p:txBody>
      </p:sp>
      <p:pic>
        <p:nvPicPr>
          <p:cNvPr id="4" name="Picture 3" descr="A diagram of a waterfall model&#10;&#10;Description automatically generated">
            <a:extLst>
              <a:ext uri="{FF2B5EF4-FFF2-40B4-BE49-F238E27FC236}">
                <a16:creationId xmlns:a16="http://schemas.microsoft.com/office/drawing/2014/main" id="{89746A1F-8F52-45DF-F03A-B00773A54412}"/>
              </a:ext>
            </a:extLst>
          </p:cNvPr>
          <p:cNvPicPr>
            <a:picLocks noChangeAspect="1"/>
          </p:cNvPicPr>
          <p:nvPr/>
        </p:nvPicPr>
        <p:blipFill>
          <a:blip r:embed="rId3"/>
          <a:srcRect l="66372" t="32984" r="147" b="27487"/>
          <a:stretch/>
        </p:blipFill>
        <p:spPr>
          <a:xfrm>
            <a:off x="6401849" y="3888051"/>
            <a:ext cx="1131851" cy="299337"/>
          </a:xfrm>
          <a:prstGeom prst="rect">
            <a:avLst/>
          </a:prstGeom>
        </p:spPr>
      </p:pic>
      <p:pic>
        <p:nvPicPr>
          <p:cNvPr id="7" name="Picture 6" descr="A diagram of a waterfall model&#10;&#10;Description automatically generated">
            <a:extLst>
              <a:ext uri="{FF2B5EF4-FFF2-40B4-BE49-F238E27FC236}">
                <a16:creationId xmlns:a16="http://schemas.microsoft.com/office/drawing/2014/main" id="{1FAF33A6-29A1-DF82-8E83-1606F71514D0}"/>
              </a:ext>
            </a:extLst>
          </p:cNvPr>
          <p:cNvPicPr>
            <a:picLocks noChangeAspect="1"/>
          </p:cNvPicPr>
          <p:nvPr/>
        </p:nvPicPr>
        <p:blipFill>
          <a:blip r:embed="rId3"/>
          <a:srcRect l="66372" t="32984" r="147" b="27487"/>
          <a:stretch/>
        </p:blipFill>
        <p:spPr>
          <a:xfrm>
            <a:off x="5580913" y="3585037"/>
            <a:ext cx="1131851" cy="299337"/>
          </a:xfrm>
          <a:prstGeom prst="rect">
            <a:avLst/>
          </a:prstGeom>
        </p:spPr>
      </p:pic>
      <p:pic>
        <p:nvPicPr>
          <p:cNvPr id="9" name="Picture 8" descr="A diagram of a waterfall model&#10;&#10;Description automatically generated">
            <a:extLst>
              <a:ext uri="{FF2B5EF4-FFF2-40B4-BE49-F238E27FC236}">
                <a16:creationId xmlns:a16="http://schemas.microsoft.com/office/drawing/2014/main" id="{8EB7E9E9-9170-2E9F-38D2-6FFF2DFB247E}"/>
              </a:ext>
            </a:extLst>
          </p:cNvPr>
          <p:cNvPicPr>
            <a:picLocks noChangeAspect="1"/>
          </p:cNvPicPr>
          <p:nvPr/>
        </p:nvPicPr>
        <p:blipFill>
          <a:blip r:embed="rId3"/>
          <a:srcRect l="66372" t="32984" r="147" b="27487"/>
          <a:stretch/>
        </p:blipFill>
        <p:spPr>
          <a:xfrm>
            <a:off x="2928796" y="2683139"/>
            <a:ext cx="1131851" cy="299337"/>
          </a:xfrm>
          <a:prstGeom prst="rect">
            <a:avLst/>
          </a:prstGeom>
        </p:spPr>
      </p:pic>
      <p:pic>
        <p:nvPicPr>
          <p:cNvPr id="11" name="Picture 10" descr="A diagram of a waterfall model&#10;&#10;Description automatically generated">
            <a:extLst>
              <a:ext uri="{FF2B5EF4-FFF2-40B4-BE49-F238E27FC236}">
                <a16:creationId xmlns:a16="http://schemas.microsoft.com/office/drawing/2014/main" id="{0F1EB910-0239-0349-F3DF-2C5BD59B4370}"/>
              </a:ext>
            </a:extLst>
          </p:cNvPr>
          <p:cNvPicPr>
            <a:picLocks noChangeAspect="1"/>
          </p:cNvPicPr>
          <p:nvPr/>
        </p:nvPicPr>
        <p:blipFill>
          <a:blip r:embed="rId3"/>
          <a:srcRect l="66372" t="32984" r="147" b="27487"/>
          <a:stretch/>
        </p:blipFill>
        <p:spPr>
          <a:xfrm>
            <a:off x="1553624" y="2218795"/>
            <a:ext cx="1685491" cy="460070"/>
          </a:xfrm>
          <a:prstGeom prst="rect">
            <a:avLst/>
          </a:prstGeom>
        </p:spPr>
      </p:pic>
    </p:spTree>
    <p:extLst>
      <p:ext uri="{BB962C8B-B14F-4D97-AF65-F5344CB8AC3E}">
        <p14:creationId xmlns:p14="http://schemas.microsoft.com/office/powerpoint/2010/main" val="342225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220-6431-EE22-34F9-F144E3716822}"/>
              </a:ext>
            </a:extLst>
          </p:cNvPr>
          <p:cNvSpPr>
            <a:spLocks noGrp="1"/>
          </p:cNvSpPr>
          <p:nvPr>
            <p:ph type="title"/>
          </p:nvPr>
        </p:nvSpPr>
        <p:spPr/>
        <p:txBody>
          <a:bodyPr/>
          <a:lstStyle/>
          <a:p>
            <a:r>
              <a:rPr lang="en-US"/>
              <a:t>Software requirements</a:t>
            </a:r>
          </a:p>
        </p:txBody>
      </p:sp>
      <p:sp>
        <p:nvSpPr>
          <p:cNvPr id="3" name="Text Placeholder 2">
            <a:extLst>
              <a:ext uri="{FF2B5EF4-FFF2-40B4-BE49-F238E27FC236}">
                <a16:creationId xmlns:a16="http://schemas.microsoft.com/office/drawing/2014/main" id="{D47D47AB-3344-9EC9-547B-27F52DF10D90}"/>
              </a:ext>
            </a:extLst>
          </p:cNvPr>
          <p:cNvSpPr>
            <a:spLocks noGrp="1"/>
          </p:cNvSpPr>
          <p:nvPr>
            <p:ph type="body" idx="1"/>
          </p:nvPr>
        </p:nvSpPr>
        <p:spPr/>
        <p:txBody>
          <a:bodyPr/>
          <a:lstStyle/>
          <a:p>
            <a:pPr marL="114300" indent="0">
              <a:buNone/>
            </a:pPr>
            <a:r>
              <a:rPr lang="en-US"/>
              <a:t>Without clear requirements you will find out later that you built software that no one actually needed.</a:t>
            </a:r>
          </a:p>
          <a:p>
            <a:pPr marL="114300" indent="0">
              <a:lnSpc>
                <a:spcPct val="114999"/>
              </a:lnSpc>
              <a:buNone/>
            </a:pPr>
            <a:endParaRPr lang="en-US"/>
          </a:p>
          <a:p>
            <a:pPr marL="114300" indent="0">
              <a:lnSpc>
                <a:spcPct val="114999"/>
              </a:lnSpc>
              <a:buNone/>
            </a:pPr>
            <a:r>
              <a:rPr lang="en-US"/>
              <a:t>Requirements will </a:t>
            </a:r>
            <a:r>
              <a:rPr lang="en-US">
                <a:solidFill>
                  <a:schemeClr val="accent4"/>
                </a:solidFill>
              </a:rPr>
              <a:t>constantly</a:t>
            </a:r>
            <a:r>
              <a:rPr lang="en-US"/>
              <a:t> change!</a:t>
            </a:r>
          </a:p>
          <a:p>
            <a:pPr marL="114300" indent="0">
              <a:lnSpc>
                <a:spcPct val="114999"/>
              </a:lnSpc>
              <a:buNone/>
            </a:pPr>
            <a:endParaRPr lang="en-US"/>
          </a:p>
          <a:p>
            <a:pPr marL="114300" indent="0">
              <a:lnSpc>
                <a:spcPct val="114999"/>
              </a:lnSpc>
              <a:buNone/>
            </a:pPr>
            <a:endParaRPr lang="en-US"/>
          </a:p>
        </p:txBody>
      </p:sp>
    </p:spTree>
    <p:extLst>
      <p:ext uri="{BB962C8B-B14F-4D97-AF65-F5344CB8AC3E}">
        <p14:creationId xmlns:p14="http://schemas.microsoft.com/office/powerpoint/2010/main" val="1519050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220-6431-EE22-34F9-F144E3716822}"/>
              </a:ext>
            </a:extLst>
          </p:cNvPr>
          <p:cNvSpPr>
            <a:spLocks noGrp="1"/>
          </p:cNvSpPr>
          <p:nvPr>
            <p:ph type="title"/>
          </p:nvPr>
        </p:nvSpPr>
        <p:spPr/>
        <p:txBody>
          <a:bodyPr/>
          <a:lstStyle/>
          <a:p>
            <a:r>
              <a:rPr lang="en-US"/>
              <a:t>Software requirements</a:t>
            </a:r>
          </a:p>
        </p:txBody>
      </p:sp>
      <p:sp>
        <p:nvSpPr>
          <p:cNvPr id="3" name="Text Placeholder 2">
            <a:extLst>
              <a:ext uri="{FF2B5EF4-FFF2-40B4-BE49-F238E27FC236}">
                <a16:creationId xmlns:a16="http://schemas.microsoft.com/office/drawing/2014/main" id="{D47D47AB-3344-9EC9-547B-27F52DF10D90}"/>
              </a:ext>
            </a:extLst>
          </p:cNvPr>
          <p:cNvSpPr>
            <a:spLocks noGrp="1"/>
          </p:cNvSpPr>
          <p:nvPr>
            <p:ph type="body" idx="1"/>
          </p:nvPr>
        </p:nvSpPr>
        <p:spPr/>
        <p:txBody>
          <a:bodyPr/>
          <a:lstStyle/>
          <a:p>
            <a:pPr marL="114300" indent="0">
              <a:buNone/>
            </a:pPr>
            <a:r>
              <a:rPr lang="en-US"/>
              <a:t>Without clear requirements you will find out later that you built software that no one actually needed.</a:t>
            </a:r>
          </a:p>
          <a:p>
            <a:pPr marL="114300" indent="0">
              <a:lnSpc>
                <a:spcPct val="114999"/>
              </a:lnSpc>
              <a:buNone/>
            </a:pPr>
            <a:endParaRPr lang="en-US"/>
          </a:p>
          <a:p>
            <a:pPr>
              <a:lnSpc>
                <a:spcPct val="114999"/>
              </a:lnSpc>
              <a:buNone/>
            </a:pPr>
            <a:r>
              <a:rPr lang="en-US"/>
              <a:t>Requirements will </a:t>
            </a:r>
            <a:r>
              <a:rPr lang="en-US">
                <a:solidFill>
                  <a:schemeClr val="accent4"/>
                </a:solidFill>
              </a:rPr>
              <a:t>almost always</a:t>
            </a:r>
            <a:r>
              <a:rPr lang="en-US"/>
              <a:t> change!</a:t>
            </a:r>
          </a:p>
          <a:p>
            <a:pPr marL="114300" indent="0">
              <a:lnSpc>
                <a:spcPct val="114999"/>
              </a:lnSpc>
              <a:buNone/>
            </a:pPr>
            <a:endParaRPr lang="en-US"/>
          </a:p>
          <a:p>
            <a:pPr marL="114300" indent="0">
              <a:lnSpc>
                <a:spcPct val="114999"/>
              </a:lnSpc>
              <a:buNone/>
            </a:pPr>
            <a:r>
              <a:rPr lang="en-US"/>
              <a:t>Warning: Explicitly describing requirements can feel like a lot of overhead.</a:t>
            </a:r>
          </a:p>
          <a:p>
            <a:pPr marL="114300" indent="0">
              <a:lnSpc>
                <a:spcPct val="114999"/>
              </a:lnSpc>
              <a:buNone/>
            </a:pPr>
            <a:endParaRPr lang="en-US"/>
          </a:p>
          <a:p>
            <a:pPr marL="114300" indent="0">
              <a:lnSpc>
                <a:spcPct val="114999"/>
              </a:lnSpc>
              <a:buNone/>
            </a:pPr>
            <a:endParaRPr lang="en-US"/>
          </a:p>
        </p:txBody>
      </p:sp>
    </p:spTree>
    <p:extLst>
      <p:ext uri="{BB962C8B-B14F-4D97-AF65-F5344CB8AC3E}">
        <p14:creationId xmlns:p14="http://schemas.microsoft.com/office/powerpoint/2010/main" val="1143856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Where are you?</a:t>
            </a:r>
            <a:endParaRPr/>
          </a:p>
        </p:txBody>
      </p:sp>
      <p:grpSp>
        <p:nvGrpSpPr>
          <p:cNvPr id="133" name="Google Shape;133;p17"/>
          <p:cNvGrpSpPr/>
          <p:nvPr/>
        </p:nvGrpSpPr>
        <p:grpSpPr>
          <a:xfrm>
            <a:off x="84600" y="681300"/>
            <a:ext cx="8602200" cy="3814500"/>
            <a:chOff x="84600" y="681300"/>
            <a:chExt cx="8602200" cy="3814500"/>
          </a:xfrm>
        </p:grpSpPr>
        <p:sp>
          <p:nvSpPr>
            <p:cNvPr id="134" name="Google Shape;134;p17"/>
            <p:cNvSpPr txBox="1"/>
            <p:nvPr/>
          </p:nvSpPr>
          <p:spPr>
            <a:xfrm>
              <a:off x="84600" y="2156100"/>
              <a:ext cx="20490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CC0000"/>
                  </a:solidFill>
                  <a:latin typeface="Merriweather"/>
                  <a:ea typeface="Merriweather"/>
                  <a:cs typeface="Merriweather"/>
                  <a:sym typeface="Merriweather"/>
                </a:rPr>
                <a:t>Software</a:t>
              </a:r>
              <a:br>
                <a:rPr lang="en" sz="2100" b="0" i="0" u="none" strike="noStrike" cap="none">
                  <a:solidFill>
                    <a:srgbClr val="CC0000"/>
                  </a:solidFill>
                  <a:latin typeface="Merriweather"/>
                  <a:ea typeface="Merriweather"/>
                  <a:cs typeface="Merriweather"/>
                  <a:sym typeface="Merriweather"/>
                </a:rPr>
              </a:br>
              <a:r>
                <a:rPr lang="en" sz="2100" b="0" i="0" u="none" strike="noStrike" cap="none">
                  <a:solidFill>
                    <a:srgbClr val="CC0000"/>
                  </a:solidFill>
                  <a:latin typeface="Merriweather"/>
                  <a:ea typeface="Merriweather"/>
                  <a:cs typeface="Merriweather"/>
                  <a:sym typeface="Merriweather"/>
                </a:rPr>
                <a:t>Engineering</a:t>
              </a:r>
              <a:endParaRPr sz="2100" b="0" i="0" u="none" strike="noStrike" cap="none">
                <a:solidFill>
                  <a:srgbClr val="CC0000"/>
                </a:solidFill>
                <a:latin typeface="Merriweather"/>
                <a:ea typeface="Merriweather"/>
                <a:cs typeface="Merriweather"/>
                <a:sym typeface="Merriweather"/>
              </a:endParaRPr>
            </a:p>
          </p:txBody>
        </p:sp>
        <p:sp>
          <p:nvSpPr>
            <p:cNvPr id="135" name="Google Shape;135;p17"/>
            <p:cNvSpPr txBox="1"/>
            <p:nvPr/>
          </p:nvSpPr>
          <p:spPr>
            <a:xfrm>
              <a:off x="6858000" y="2235300"/>
              <a:ext cx="18288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1155CC"/>
                  </a:solidFill>
                  <a:latin typeface="Merriweather"/>
                  <a:ea typeface="Merriweather"/>
                  <a:cs typeface="Merriweather"/>
                  <a:sym typeface="Merriweather"/>
                </a:rPr>
                <a:t>Research</a:t>
              </a:r>
              <a:endParaRPr sz="2100" b="0" i="0" u="none" strike="noStrike" cap="none">
                <a:solidFill>
                  <a:srgbClr val="1155CC"/>
                </a:solidFill>
                <a:latin typeface="Merriweather"/>
                <a:ea typeface="Merriweather"/>
                <a:cs typeface="Merriweather"/>
                <a:sym typeface="Merriweather"/>
              </a:endParaRPr>
            </a:p>
          </p:txBody>
        </p:sp>
        <p:cxnSp>
          <p:nvCxnSpPr>
            <p:cNvPr id="136" name="Google Shape;136;p17"/>
            <p:cNvCxnSpPr/>
            <p:nvPr/>
          </p:nvCxnSpPr>
          <p:spPr>
            <a:xfrm>
              <a:off x="2133600" y="2514600"/>
              <a:ext cx="2362200" cy="0"/>
            </a:xfrm>
            <a:prstGeom prst="straightConnector1">
              <a:avLst/>
            </a:prstGeom>
            <a:noFill/>
            <a:ln w="38100" cap="flat" cmpd="sng">
              <a:solidFill>
                <a:srgbClr val="CC0000"/>
              </a:solidFill>
              <a:prstDash val="solid"/>
              <a:round/>
              <a:headEnd type="oval" w="med" len="med"/>
              <a:tailEnd type="none" w="sm" len="sm"/>
            </a:ln>
          </p:spPr>
        </p:cxnSp>
        <p:cxnSp>
          <p:nvCxnSpPr>
            <p:cNvPr id="137" name="Google Shape;137;p17"/>
            <p:cNvCxnSpPr/>
            <p:nvPr/>
          </p:nvCxnSpPr>
          <p:spPr>
            <a:xfrm rot="10800000">
              <a:off x="4495800" y="2514600"/>
              <a:ext cx="2362200" cy="0"/>
            </a:xfrm>
            <a:prstGeom prst="straightConnector1">
              <a:avLst/>
            </a:prstGeom>
            <a:noFill/>
            <a:ln w="38100" cap="flat" cmpd="sng">
              <a:solidFill>
                <a:srgbClr val="1155CC"/>
              </a:solidFill>
              <a:prstDash val="solid"/>
              <a:round/>
              <a:headEnd type="oval" w="med" len="med"/>
              <a:tailEnd type="none" w="sm" len="sm"/>
            </a:ln>
          </p:spPr>
        </p:cxnSp>
        <p:sp>
          <p:nvSpPr>
            <p:cNvPr id="138" name="Google Shape;138;p17"/>
            <p:cNvSpPr txBox="1"/>
            <p:nvPr/>
          </p:nvSpPr>
          <p:spPr>
            <a:xfrm>
              <a:off x="4800600" y="3657600"/>
              <a:ext cx="1752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Researcher</a:t>
              </a:r>
              <a:br>
                <a:rPr lang="en" sz="1800" b="0" i="0" u="none" strike="noStrike" cap="none">
                  <a:solidFill>
                    <a:schemeClr val="dk1"/>
                  </a:solidFill>
                  <a:latin typeface="Merriweather"/>
                  <a:ea typeface="Merriweather"/>
                  <a:cs typeface="Merriweather"/>
                  <a:sym typeface="Merriweather"/>
                </a:rPr>
              </a:br>
              <a:r>
                <a:rPr lang="en" sz="1800" b="0" i="0" u="none" strike="noStrike" cap="none">
                  <a:solidFill>
                    <a:schemeClr val="dk1"/>
                  </a:solidFill>
                  <a:latin typeface="Merriweather"/>
                  <a:ea typeface="Merriweather"/>
                  <a:cs typeface="Merriweather"/>
                  <a:sym typeface="Merriweather"/>
                </a:rPr>
                <a:t>developer</a:t>
              </a:r>
              <a:endParaRPr sz="1800" b="0" i="0" u="none" strike="noStrike" cap="none">
                <a:solidFill>
                  <a:schemeClr val="dk1"/>
                </a:solidFill>
                <a:latin typeface="Merriweather"/>
                <a:ea typeface="Merriweather"/>
                <a:cs typeface="Merriweather"/>
                <a:sym typeface="Merriweather"/>
              </a:endParaRPr>
            </a:p>
          </p:txBody>
        </p:sp>
        <p:sp>
          <p:nvSpPr>
            <p:cNvPr id="139" name="Google Shape;139;p17"/>
            <p:cNvSpPr txBox="1"/>
            <p:nvPr/>
          </p:nvSpPr>
          <p:spPr>
            <a:xfrm>
              <a:off x="5867400" y="681300"/>
              <a:ext cx="1752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Researcher</a:t>
              </a:r>
              <a:endParaRPr sz="1800" b="0" i="0" u="none" strike="noStrike" cap="none">
                <a:solidFill>
                  <a:schemeClr val="dk1"/>
                </a:solidFill>
                <a:latin typeface="Merriweather"/>
                <a:ea typeface="Merriweather"/>
                <a:cs typeface="Merriweather"/>
                <a:sym typeface="Merriweather"/>
              </a:endParaRPr>
            </a:p>
          </p:txBody>
        </p:sp>
        <p:sp>
          <p:nvSpPr>
            <p:cNvPr id="140" name="Google Shape;140;p17"/>
            <p:cNvSpPr txBox="1"/>
            <p:nvPr/>
          </p:nvSpPr>
          <p:spPr>
            <a:xfrm>
              <a:off x="1371600" y="3756900"/>
              <a:ext cx="1752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Software Engineer</a:t>
              </a:r>
              <a:endParaRPr sz="1800" b="0" i="0" u="none" strike="noStrike" cap="none">
                <a:solidFill>
                  <a:schemeClr val="dk1"/>
                </a:solidFill>
                <a:latin typeface="Merriweather"/>
                <a:ea typeface="Merriweather"/>
                <a:cs typeface="Merriweather"/>
                <a:sym typeface="Merriweather"/>
              </a:endParaRPr>
            </a:p>
          </p:txBody>
        </p:sp>
        <p:cxnSp>
          <p:nvCxnSpPr>
            <p:cNvPr id="141" name="Google Shape;141;p17"/>
            <p:cNvCxnSpPr/>
            <p:nvPr/>
          </p:nvCxnSpPr>
          <p:spPr>
            <a:xfrm rot="10800000">
              <a:off x="2209800" y="28194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142" name="Google Shape;142;p17"/>
            <p:cNvCxnSpPr/>
            <p:nvPr/>
          </p:nvCxnSpPr>
          <p:spPr>
            <a:xfrm rot="10800000">
              <a:off x="5638800" y="27432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143" name="Google Shape;143;p17"/>
            <p:cNvCxnSpPr/>
            <p:nvPr/>
          </p:nvCxnSpPr>
          <p:spPr>
            <a:xfrm>
              <a:off x="6781800" y="1219200"/>
              <a:ext cx="0" cy="990600"/>
            </a:xfrm>
            <a:prstGeom prst="straightConnector1">
              <a:avLst/>
            </a:prstGeom>
            <a:noFill/>
            <a:ln w="28575" cap="flat" cmpd="sng">
              <a:solidFill>
                <a:schemeClr val="dk1"/>
              </a:solidFill>
              <a:prstDash val="solid"/>
              <a:round/>
              <a:headEnd type="none" w="sm" len="sm"/>
              <a:tailEnd type="triangle" w="med" len="med"/>
            </a:ln>
          </p:spPr>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6DFB-F6FE-4E50-9B1F-8AB604B7D972}"/>
              </a:ext>
            </a:extLst>
          </p:cNvPr>
          <p:cNvSpPr>
            <a:spLocks noGrp="1"/>
          </p:cNvSpPr>
          <p:nvPr>
            <p:ph type="title"/>
          </p:nvPr>
        </p:nvSpPr>
        <p:spPr/>
        <p:txBody>
          <a:bodyPr/>
          <a:lstStyle/>
          <a:p>
            <a:r>
              <a:rPr lang="en-US"/>
              <a:t>Software development as a </a:t>
            </a:r>
            <a:r>
              <a:rPr lang="en-US" i="1"/>
              <a:t>continuous </a:t>
            </a:r>
            <a:r>
              <a:rPr lang="en-US"/>
              <a:t>process</a:t>
            </a:r>
          </a:p>
        </p:txBody>
      </p:sp>
      <p:sp>
        <p:nvSpPr>
          <p:cNvPr id="3" name="Text Placeholder 2">
            <a:extLst>
              <a:ext uri="{FF2B5EF4-FFF2-40B4-BE49-F238E27FC236}">
                <a16:creationId xmlns:a16="http://schemas.microsoft.com/office/drawing/2014/main" id="{25B20489-84FE-F696-8904-C947B671DE7E}"/>
              </a:ext>
            </a:extLst>
          </p:cNvPr>
          <p:cNvSpPr>
            <a:spLocks noGrp="1"/>
          </p:cNvSpPr>
          <p:nvPr>
            <p:ph type="body" idx="1"/>
          </p:nvPr>
        </p:nvSpPr>
        <p:spPr>
          <a:xfrm>
            <a:off x="311700" y="4572545"/>
            <a:ext cx="8520600" cy="424955"/>
          </a:xfrm>
        </p:spPr>
        <p:txBody>
          <a:bodyPr/>
          <a:lstStyle/>
          <a:p>
            <a:pPr marL="114300" indent="0">
              <a:buNone/>
            </a:pPr>
            <a:r>
              <a:rPr lang="en-US" sz="800"/>
              <a:t>Image from: </a:t>
            </a:r>
            <a:r>
              <a:rPr lang="en-US" sz="800">
                <a:hlinkClick r:id="rId3"/>
              </a:rPr>
              <a:t>https://blog.stackademic.com/understanding-lean-startup-and-agile-development-c42677a95d03</a:t>
            </a:r>
            <a:endParaRPr lang="en-US" sz="800"/>
          </a:p>
        </p:txBody>
      </p:sp>
      <p:pic>
        <p:nvPicPr>
          <p:cNvPr id="4" name="Picture 3" descr="A diagram of software development&#10;&#10;Description automatically generated">
            <a:extLst>
              <a:ext uri="{FF2B5EF4-FFF2-40B4-BE49-F238E27FC236}">
                <a16:creationId xmlns:a16="http://schemas.microsoft.com/office/drawing/2014/main" id="{C6155584-4188-A1BE-8FD2-7F8C474D34FE}"/>
              </a:ext>
            </a:extLst>
          </p:cNvPr>
          <p:cNvPicPr>
            <a:picLocks noChangeAspect="1"/>
          </p:cNvPicPr>
          <p:nvPr/>
        </p:nvPicPr>
        <p:blipFill>
          <a:blip r:embed="rId4"/>
          <a:stretch>
            <a:fillRect/>
          </a:stretch>
        </p:blipFill>
        <p:spPr>
          <a:xfrm>
            <a:off x="1438947" y="1243958"/>
            <a:ext cx="6268986" cy="3324159"/>
          </a:xfrm>
          <a:prstGeom prst="rect">
            <a:avLst/>
          </a:prstGeom>
        </p:spPr>
      </p:pic>
    </p:spTree>
    <p:extLst>
      <p:ext uri="{BB962C8B-B14F-4D97-AF65-F5344CB8AC3E}">
        <p14:creationId xmlns:p14="http://schemas.microsoft.com/office/powerpoint/2010/main" val="3534330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3528-75A3-34F1-0E3C-569D7B21C441}"/>
              </a:ext>
            </a:extLst>
          </p:cNvPr>
          <p:cNvSpPr>
            <a:spLocks noGrp="1"/>
          </p:cNvSpPr>
          <p:nvPr>
            <p:ph type="title"/>
          </p:nvPr>
        </p:nvSpPr>
        <p:spPr/>
        <p:txBody>
          <a:bodyPr/>
          <a:lstStyle/>
          <a:p>
            <a:r>
              <a:rPr lang="en-US"/>
              <a:t>Software design</a:t>
            </a:r>
          </a:p>
        </p:txBody>
      </p:sp>
      <p:sp>
        <p:nvSpPr>
          <p:cNvPr id="3" name="Text Placeholder 2">
            <a:extLst>
              <a:ext uri="{FF2B5EF4-FFF2-40B4-BE49-F238E27FC236}">
                <a16:creationId xmlns:a16="http://schemas.microsoft.com/office/drawing/2014/main" id="{BD09CD53-7FCE-6024-5028-DCBCB49837E3}"/>
              </a:ext>
            </a:extLst>
          </p:cNvPr>
          <p:cNvSpPr>
            <a:spLocks noGrp="1"/>
          </p:cNvSpPr>
          <p:nvPr>
            <p:ph type="body" idx="1"/>
          </p:nvPr>
        </p:nvSpPr>
        <p:spPr>
          <a:xfrm>
            <a:off x="311700" y="1152475"/>
            <a:ext cx="2816591" cy="3416400"/>
          </a:xfrm>
        </p:spPr>
        <p:txBody>
          <a:bodyPr/>
          <a:lstStyle/>
          <a:p>
            <a:pPr marL="114300" indent="0">
              <a:buNone/>
            </a:pPr>
            <a:endParaRPr lang="en-US"/>
          </a:p>
          <a:p>
            <a:pPr>
              <a:lnSpc>
                <a:spcPct val="114999"/>
              </a:lnSpc>
            </a:pPr>
            <a:endParaRPr lang="en-US"/>
          </a:p>
          <a:p>
            <a:pPr>
              <a:lnSpc>
                <a:spcPct val="114999"/>
              </a:lnSpc>
            </a:pPr>
            <a:r>
              <a:rPr lang="en-US"/>
              <a:t>Under-design</a:t>
            </a:r>
          </a:p>
          <a:p>
            <a:pPr>
              <a:lnSpc>
                <a:spcPct val="114999"/>
              </a:lnSpc>
            </a:pPr>
            <a:r>
              <a:rPr lang="en-US"/>
              <a:t>Technical debt</a:t>
            </a:r>
          </a:p>
        </p:txBody>
      </p:sp>
      <p:pic>
        <p:nvPicPr>
          <p:cNvPr id="4" name="Picture 3" descr="The balance of life - The Daily Guardian">
            <a:extLst>
              <a:ext uri="{FF2B5EF4-FFF2-40B4-BE49-F238E27FC236}">
                <a16:creationId xmlns:a16="http://schemas.microsoft.com/office/drawing/2014/main" id="{66D62418-5412-688C-093E-53720AA59D0F}"/>
              </a:ext>
            </a:extLst>
          </p:cNvPr>
          <p:cNvPicPr>
            <a:picLocks noChangeAspect="1"/>
          </p:cNvPicPr>
          <p:nvPr/>
        </p:nvPicPr>
        <p:blipFill>
          <a:blip r:embed="rId2"/>
          <a:stretch>
            <a:fillRect/>
          </a:stretch>
        </p:blipFill>
        <p:spPr>
          <a:xfrm>
            <a:off x="3200400" y="1800225"/>
            <a:ext cx="2743200" cy="1543050"/>
          </a:xfrm>
          <a:prstGeom prst="rect">
            <a:avLst/>
          </a:prstGeom>
        </p:spPr>
      </p:pic>
      <p:sp>
        <p:nvSpPr>
          <p:cNvPr id="7" name="Text Placeholder 2">
            <a:extLst>
              <a:ext uri="{FF2B5EF4-FFF2-40B4-BE49-F238E27FC236}">
                <a16:creationId xmlns:a16="http://schemas.microsoft.com/office/drawing/2014/main" id="{A9A7700E-A67D-D42D-5303-1817C11DAEC1}"/>
              </a:ext>
            </a:extLst>
          </p:cNvPr>
          <p:cNvSpPr txBox="1">
            <a:spLocks/>
          </p:cNvSpPr>
          <p:nvPr/>
        </p:nvSpPr>
        <p:spPr>
          <a:xfrm>
            <a:off x="5948302" y="1151010"/>
            <a:ext cx="281659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buFont typeface="Arial"/>
              <a:buNone/>
            </a:pPr>
            <a:endParaRPr lang="en-US"/>
          </a:p>
          <a:p>
            <a:pPr>
              <a:lnSpc>
                <a:spcPct val="114999"/>
              </a:lnSpc>
            </a:pPr>
            <a:endParaRPr lang="en-US"/>
          </a:p>
          <a:p>
            <a:pPr>
              <a:lnSpc>
                <a:spcPct val="114999"/>
              </a:lnSpc>
            </a:pPr>
            <a:r>
              <a:rPr lang="en-US"/>
              <a:t>Over-design</a:t>
            </a:r>
          </a:p>
          <a:p>
            <a:pPr>
              <a:lnSpc>
                <a:spcPct val="114999"/>
              </a:lnSpc>
            </a:pPr>
            <a:r>
              <a:rPr lang="en-US"/>
              <a:t>Overhead</a:t>
            </a:r>
          </a:p>
        </p:txBody>
      </p:sp>
      <p:sp>
        <p:nvSpPr>
          <p:cNvPr id="9" name="Text Placeholder 2">
            <a:extLst>
              <a:ext uri="{FF2B5EF4-FFF2-40B4-BE49-F238E27FC236}">
                <a16:creationId xmlns:a16="http://schemas.microsoft.com/office/drawing/2014/main" id="{F23D69E4-1F3A-0D00-11C9-646EB4FAF4D8}"/>
              </a:ext>
            </a:extLst>
          </p:cNvPr>
          <p:cNvSpPr txBox="1">
            <a:spLocks/>
          </p:cNvSpPr>
          <p:nvPr/>
        </p:nvSpPr>
        <p:spPr>
          <a:xfrm>
            <a:off x="310235" y="3178736"/>
            <a:ext cx="8146927" cy="1403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buFont typeface="Arial"/>
              <a:buNone/>
            </a:pPr>
            <a:endParaRPr lang="en-US"/>
          </a:p>
          <a:p>
            <a:pPr>
              <a:lnSpc>
                <a:spcPct val="114999"/>
              </a:lnSpc>
            </a:pPr>
            <a:endParaRPr lang="en-US"/>
          </a:p>
          <a:p>
            <a:pPr marL="114300" indent="0">
              <a:lnSpc>
                <a:spcPct val="114999"/>
              </a:lnSpc>
              <a:buNone/>
            </a:pPr>
            <a:r>
              <a:rPr lang="en-US"/>
              <a:t>It is your job as engineer to find a balance in the tools that you will learn. </a:t>
            </a:r>
          </a:p>
        </p:txBody>
      </p:sp>
    </p:spTree>
    <p:extLst>
      <p:ext uri="{BB962C8B-B14F-4D97-AF65-F5344CB8AC3E}">
        <p14:creationId xmlns:p14="http://schemas.microsoft.com/office/powerpoint/2010/main" val="189930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64FB-2829-DE4C-AD9D-9F53D344DD35}"/>
              </a:ext>
            </a:extLst>
          </p:cNvPr>
          <p:cNvSpPr>
            <a:spLocks noGrp="1"/>
          </p:cNvSpPr>
          <p:nvPr>
            <p:ph type="title"/>
          </p:nvPr>
        </p:nvSpPr>
        <p:spPr/>
        <p:txBody>
          <a:bodyPr/>
          <a:lstStyle/>
          <a:p>
            <a:r>
              <a:rPr lang="en-NL"/>
              <a:t>6 techniques for good software design</a:t>
            </a:r>
          </a:p>
        </p:txBody>
      </p:sp>
      <p:sp>
        <p:nvSpPr>
          <p:cNvPr id="3" name="Text Placeholder 2">
            <a:extLst>
              <a:ext uri="{FF2B5EF4-FFF2-40B4-BE49-F238E27FC236}">
                <a16:creationId xmlns:a16="http://schemas.microsoft.com/office/drawing/2014/main" id="{F96590BF-65E9-4240-A77E-232C93BF3C4E}"/>
              </a:ext>
            </a:extLst>
          </p:cNvPr>
          <p:cNvSpPr>
            <a:spLocks noGrp="1"/>
          </p:cNvSpPr>
          <p:nvPr>
            <p:ph type="body" idx="1"/>
          </p:nvPr>
        </p:nvSpPr>
        <p:spPr/>
        <p:txBody>
          <a:bodyPr/>
          <a:lstStyle/>
          <a:p>
            <a:pPr marL="114300" indent="0">
              <a:buNone/>
            </a:pPr>
            <a:r>
              <a:rPr lang="en-US"/>
              <a:t>Episode 3.3</a:t>
            </a:r>
          </a:p>
          <a:p>
            <a:pPr>
              <a:lnSpc>
                <a:spcPct val="114999"/>
              </a:lnSpc>
            </a:pPr>
            <a:r>
              <a:rPr lang="en-NL"/>
              <a:t>Code abstraction</a:t>
            </a:r>
          </a:p>
          <a:p>
            <a:r>
              <a:rPr lang="en-NL"/>
              <a:t>Code decoupling</a:t>
            </a:r>
          </a:p>
          <a:p>
            <a:r>
              <a:rPr lang="en-NL"/>
              <a:t>Encapsulation</a:t>
            </a:r>
          </a:p>
          <a:p>
            <a:r>
              <a:rPr lang="en-NL"/>
              <a:t>Polymorphism</a:t>
            </a:r>
          </a:p>
          <a:p>
            <a:pPr marL="114300" indent="0">
              <a:lnSpc>
                <a:spcPct val="114999"/>
              </a:lnSpc>
              <a:buNone/>
            </a:pPr>
            <a:endParaRPr lang="en-NL"/>
          </a:p>
          <a:p>
            <a:pPr marL="114300" indent="0">
              <a:lnSpc>
                <a:spcPct val="114999"/>
              </a:lnSpc>
              <a:buNone/>
            </a:pPr>
            <a:r>
              <a:rPr lang="en-NL"/>
              <a:t>Episode 3.4</a:t>
            </a:r>
          </a:p>
          <a:p>
            <a:r>
              <a:rPr lang="en-NL"/>
              <a:t>Code refactoring</a:t>
            </a:r>
          </a:p>
          <a:p>
            <a:r>
              <a:rPr lang="en-NL"/>
              <a:t>Pure functions</a:t>
            </a:r>
          </a:p>
        </p:txBody>
      </p:sp>
    </p:spTree>
    <p:extLst>
      <p:ext uri="{BB962C8B-B14F-4D97-AF65-F5344CB8AC3E}">
        <p14:creationId xmlns:p14="http://schemas.microsoft.com/office/powerpoint/2010/main" val="1596223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026C-1ECC-3846-B567-7460F6D023C2}"/>
              </a:ext>
            </a:extLst>
          </p:cNvPr>
          <p:cNvSpPr>
            <a:spLocks noGrp="1"/>
          </p:cNvSpPr>
          <p:nvPr>
            <p:ph type="title"/>
          </p:nvPr>
        </p:nvSpPr>
        <p:spPr/>
        <p:txBody>
          <a:bodyPr/>
          <a:lstStyle/>
          <a:p>
            <a:r>
              <a:rPr lang="en-NL"/>
              <a:t>Code abstraction</a:t>
            </a:r>
          </a:p>
        </p:txBody>
      </p:sp>
      <p:sp>
        <p:nvSpPr>
          <p:cNvPr id="3" name="Text Placeholder 2">
            <a:extLst>
              <a:ext uri="{FF2B5EF4-FFF2-40B4-BE49-F238E27FC236}">
                <a16:creationId xmlns:a16="http://schemas.microsoft.com/office/drawing/2014/main" id="{62EB1E24-96C1-0541-B371-02A878F29ACC}"/>
              </a:ext>
            </a:extLst>
          </p:cNvPr>
          <p:cNvSpPr>
            <a:spLocks noGrp="1"/>
          </p:cNvSpPr>
          <p:nvPr>
            <p:ph type="body" idx="1"/>
          </p:nvPr>
        </p:nvSpPr>
        <p:spPr>
          <a:xfrm>
            <a:off x="311700" y="1152475"/>
            <a:ext cx="3806848" cy="3416400"/>
          </a:xfrm>
        </p:spPr>
        <p:txBody>
          <a:bodyPr/>
          <a:lstStyle/>
          <a:p>
            <a:pPr marL="114300" indent="0">
              <a:buNone/>
            </a:pPr>
            <a:r>
              <a:rPr lang="en-NL"/>
              <a:t>Details of </a:t>
            </a:r>
            <a:r>
              <a:rPr lang="en-NL" b="1"/>
              <a:t>‘how’ </a:t>
            </a:r>
            <a:r>
              <a:rPr lang="en-NL"/>
              <a:t>something works are hidden. You only deal with </a:t>
            </a:r>
            <a:r>
              <a:rPr lang="en-NL" b="1"/>
              <a:t>‘what’ </a:t>
            </a:r>
            <a:r>
              <a:rPr lang="en-NL"/>
              <a:t>the code does.</a:t>
            </a:r>
          </a:p>
          <a:p>
            <a:pPr marL="114300" indent="0">
              <a:buNone/>
            </a:pPr>
            <a:endParaRPr lang="en-NL"/>
          </a:p>
          <a:p>
            <a:pPr marL="114300" indent="0">
              <a:buNone/>
            </a:pPr>
            <a:r>
              <a:rPr lang="en-NL"/>
              <a:t>You (or a user of your code) only need to understand the higher level of abstraction and not the details.</a:t>
            </a:r>
          </a:p>
        </p:txBody>
      </p:sp>
      <p:pic>
        <p:nvPicPr>
          <p:cNvPr id="5" name="Picture 4">
            <a:extLst>
              <a:ext uri="{FF2B5EF4-FFF2-40B4-BE49-F238E27FC236}">
                <a16:creationId xmlns:a16="http://schemas.microsoft.com/office/drawing/2014/main" id="{445C398E-FE5D-1E40-950B-56BDD0A446EB}"/>
              </a:ext>
            </a:extLst>
          </p:cNvPr>
          <p:cNvPicPr>
            <a:picLocks noChangeAspect="1"/>
          </p:cNvPicPr>
          <p:nvPr/>
        </p:nvPicPr>
        <p:blipFill>
          <a:blip r:embed="rId2"/>
          <a:stretch>
            <a:fillRect/>
          </a:stretch>
        </p:blipFill>
        <p:spPr>
          <a:xfrm>
            <a:off x="4118548" y="0"/>
            <a:ext cx="5025452" cy="5143500"/>
          </a:xfrm>
          <a:prstGeom prst="rect">
            <a:avLst/>
          </a:prstGeom>
        </p:spPr>
      </p:pic>
    </p:spTree>
    <p:extLst>
      <p:ext uri="{BB962C8B-B14F-4D97-AF65-F5344CB8AC3E}">
        <p14:creationId xmlns:p14="http://schemas.microsoft.com/office/powerpoint/2010/main" val="445719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F1EF-9193-2E47-AC0B-5D2F7FCBAE97}"/>
              </a:ext>
            </a:extLst>
          </p:cNvPr>
          <p:cNvSpPr>
            <a:spLocks noGrp="1"/>
          </p:cNvSpPr>
          <p:nvPr>
            <p:ph type="title"/>
          </p:nvPr>
        </p:nvSpPr>
        <p:spPr/>
        <p:txBody>
          <a:bodyPr/>
          <a:lstStyle/>
          <a:p>
            <a:r>
              <a:rPr lang="en-NL"/>
              <a:t>Code decoupling</a:t>
            </a:r>
          </a:p>
        </p:txBody>
      </p:sp>
      <p:sp>
        <p:nvSpPr>
          <p:cNvPr id="3" name="Text Placeholder 2">
            <a:extLst>
              <a:ext uri="{FF2B5EF4-FFF2-40B4-BE49-F238E27FC236}">
                <a16:creationId xmlns:a16="http://schemas.microsoft.com/office/drawing/2014/main" id="{D93F8339-4CE9-0B40-90FD-3C0C7CB4F6E5}"/>
              </a:ext>
            </a:extLst>
          </p:cNvPr>
          <p:cNvSpPr>
            <a:spLocks noGrp="1"/>
          </p:cNvSpPr>
          <p:nvPr>
            <p:ph type="body" idx="1"/>
          </p:nvPr>
        </p:nvSpPr>
        <p:spPr>
          <a:xfrm>
            <a:off x="311700" y="1152475"/>
            <a:ext cx="2984159" cy="3416400"/>
          </a:xfrm>
        </p:spPr>
        <p:txBody>
          <a:bodyPr/>
          <a:lstStyle/>
          <a:p>
            <a:pPr marL="114300" indent="0">
              <a:buNone/>
            </a:pPr>
            <a:r>
              <a:rPr lang="en-NL"/>
              <a:t>Breaking up software in smaller components to </a:t>
            </a:r>
            <a:r>
              <a:rPr lang="en-NL" b="1"/>
              <a:t>reduce the interdependence</a:t>
            </a:r>
            <a:r>
              <a:rPr lang="en-NL"/>
              <a:t>.</a:t>
            </a:r>
          </a:p>
          <a:p>
            <a:pPr marL="114300" indent="0">
              <a:buNone/>
            </a:pPr>
            <a:endParaRPr lang="en-NL"/>
          </a:p>
          <a:p>
            <a:pPr marL="114300" indent="0">
              <a:buNone/>
            </a:pPr>
            <a:r>
              <a:rPr lang="en-NL"/>
              <a:t>A change in one component does not necessitate a change in the other.</a:t>
            </a:r>
          </a:p>
          <a:p>
            <a:pPr marL="114300" indent="0">
              <a:buNone/>
            </a:pPr>
            <a:endParaRPr lang="en-NL"/>
          </a:p>
          <a:p>
            <a:pPr marL="114300" indent="0">
              <a:buNone/>
            </a:pPr>
            <a:r>
              <a:rPr lang="en-NL"/>
              <a:t>Clear </a:t>
            </a:r>
            <a:r>
              <a:rPr lang="en-NL" b="1"/>
              <a:t>interface</a:t>
            </a:r>
            <a:r>
              <a:rPr lang="en-NL"/>
              <a:t> between components</a:t>
            </a:r>
          </a:p>
        </p:txBody>
      </p:sp>
      <p:pic>
        <p:nvPicPr>
          <p:cNvPr id="4" name="Picture 3">
            <a:extLst>
              <a:ext uri="{FF2B5EF4-FFF2-40B4-BE49-F238E27FC236}">
                <a16:creationId xmlns:a16="http://schemas.microsoft.com/office/drawing/2014/main" id="{A02A51A1-0F6D-B74B-9FC0-E4ED74386D74}"/>
              </a:ext>
            </a:extLst>
          </p:cNvPr>
          <p:cNvPicPr>
            <a:picLocks noChangeAspect="1"/>
          </p:cNvPicPr>
          <p:nvPr/>
        </p:nvPicPr>
        <p:blipFill>
          <a:blip r:embed="rId2"/>
          <a:stretch>
            <a:fillRect/>
          </a:stretch>
        </p:blipFill>
        <p:spPr>
          <a:xfrm>
            <a:off x="3387320" y="0"/>
            <a:ext cx="5756680" cy="5143500"/>
          </a:xfrm>
          <a:prstGeom prst="rect">
            <a:avLst/>
          </a:prstGeom>
        </p:spPr>
      </p:pic>
    </p:spTree>
    <p:extLst>
      <p:ext uri="{BB962C8B-B14F-4D97-AF65-F5344CB8AC3E}">
        <p14:creationId xmlns:p14="http://schemas.microsoft.com/office/powerpoint/2010/main" val="1175939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289A-9591-1340-8C90-3C671FB751D9}"/>
              </a:ext>
            </a:extLst>
          </p:cNvPr>
          <p:cNvSpPr>
            <a:spLocks noGrp="1"/>
          </p:cNvSpPr>
          <p:nvPr>
            <p:ph type="title"/>
          </p:nvPr>
        </p:nvSpPr>
        <p:spPr/>
        <p:txBody>
          <a:bodyPr/>
          <a:lstStyle/>
          <a:p>
            <a:r>
              <a:rPr lang="en-NL"/>
              <a:t>Encapsulation</a:t>
            </a:r>
          </a:p>
        </p:txBody>
      </p:sp>
      <p:pic>
        <p:nvPicPr>
          <p:cNvPr id="4" name="Picture 3">
            <a:extLst>
              <a:ext uri="{FF2B5EF4-FFF2-40B4-BE49-F238E27FC236}">
                <a16:creationId xmlns:a16="http://schemas.microsoft.com/office/drawing/2014/main" id="{4071F516-BDB3-E345-8400-7D946D6DA982}"/>
              </a:ext>
            </a:extLst>
          </p:cNvPr>
          <p:cNvPicPr>
            <a:picLocks noChangeAspect="1"/>
          </p:cNvPicPr>
          <p:nvPr/>
        </p:nvPicPr>
        <p:blipFill>
          <a:blip r:embed="rId2"/>
          <a:stretch>
            <a:fillRect/>
          </a:stretch>
        </p:blipFill>
        <p:spPr>
          <a:xfrm>
            <a:off x="4762500" y="1354713"/>
            <a:ext cx="4381500" cy="2273300"/>
          </a:xfrm>
          <a:prstGeom prst="rect">
            <a:avLst/>
          </a:prstGeom>
        </p:spPr>
      </p:pic>
      <p:sp>
        <p:nvSpPr>
          <p:cNvPr id="3" name="Text Placeholder 2">
            <a:extLst>
              <a:ext uri="{FF2B5EF4-FFF2-40B4-BE49-F238E27FC236}">
                <a16:creationId xmlns:a16="http://schemas.microsoft.com/office/drawing/2014/main" id="{B450BF21-6F69-564E-A668-6B900B69466A}"/>
              </a:ext>
            </a:extLst>
          </p:cNvPr>
          <p:cNvSpPr>
            <a:spLocks noGrp="1"/>
          </p:cNvSpPr>
          <p:nvPr>
            <p:ph type="body" idx="1"/>
          </p:nvPr>
        </p:nvSpPr>
        <p:spPr>
          <a:xfrm>
            <a:off x="311700" y="1152475"/>
            <a:ext cx="4450800" cy="3416400"/>
          </a:xfrm>
        </p:spPr>
        <p:txBody>
          <a:bodyPr/>
          <a:lstStyle/>
          <a:p>
            <a:pPr marL="114300" indent="0">
              <a:buNone/>
            </a:pPr>
            <a:r>
              <a:rPr lang="en-NL"/>
              <a:t>Packing data and functions operating on it in a single component.</a:t>
            </a:r>
          </a:p>
          <a:p>
            <a:pPr marL="114300" indent="0">
              <a:buNone/>
            </a:pPr>
            <a:endParaRPr lang="en-NL"/>
          </a:p>
          <a:p>
            <a:pPr marL="114300" indent="0">
              <a:buNone/>
            </a:pPr>
            <a:r>
              <a:rPr lang="en-NL"/>
              <a:t>In Python you can group together data and methods in a </a:t>
            </a:r>
            <a:r>
              <a:rPr lang="en-NL" b="1"/>
              <a:t>class. </a:t>
            </a:r>
            <a:r>
              <a:rPr lang="en-NL"/>
              <a:t>An instance of a class is called an </a:t>
            </a:r>
            <a:r>
              <a:rPr lang="en-NL" b="1"/>
              <a:t>object</a:t>
            </a:r>
            <a:r>
              <a:rPr lang="en-NL"/>
              <a:t>.</a:t>
            </a:r>
            <a:endParaRPr lang="en-NL" b="1"/>
          </a:p>
        </p:txBody>
      </p:sp>
    </p:spTree>
    <p:extLst>
      <p:ext uri="{BB962C8B-B14F-4D97-AF65-F5344CB8AC3E}">
        <p14:creationId xmlns:p14="http://schemas.microsoft.com/office/powerpoint/2010/main" val="2880182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33BF-D8E2-1542-A7E5-ECEFC6589B0B}"/>
              </a:ext>
            </a:extLst>
          </p:cNvPr>
          <p:cNvSpPr>
            <a:spLocks noGrp="1"/>
          </p:cNvSpPr>
          <p:nvPr>
            <p:ph type="title"/>
          </p:nvPr>
        </p:nvSpPr>
        <p:spPr/>
        <p:txBody>
          <a:bodyPr/>
          <a:lstStyle/>
          <a:p>
            <a:r>
              <a:rPr lang="en-NL"/>
              <a:t>Polymorphism</a:t>
            </a:r>
          </a:p>
        </p:txBody>
      </p:sp>
      <p:sp>
        <p:nvSpPr>
          <p:cNvPr id="3" name="Text Placeholder 2">
            <a:extLst>
              <a:ext uri="{FF2B5EF4-FFF2-40B4-BE49-F238E27FC236}">
                <a16:creationId xmlns:a16="http://schemas.microsoft.com/office/drawing/2014/main" id="{75B2067A-B54E-9242-8997-67473C97FD81}"/>
              </a:ext>
            </a:extLst>
          </p:cNvPr>
          <p:cNvSpPr>
            <a:spLocks noGrp="1"/>
          </p:cNvSpPr>
          <p:nvPr>
            <p:ph type="body" idx="1"/>
          </p:nvPr>
        </p:nvSpPr>
        <p:spPr>
          <a:xfrm>
            <a:off x="311700" y="1152475"/>
            <a:ext cx="5385715" cy="3416400"/>
          </a:xfrm>
        </p:spPr>
        <p:txBody>
          <a:bodyPr/>
          <a:lstStyle/>
          <a:p>
            <a:pPr marL="114300" indent="0">
              <a:buNone/>
            </a:pPr>
            <a:r>
              <a:rPr lang="en-NL"/>
              <a:t>Having multiple implementations/shapes of the same abstract concept</a:t>
            </a:r>
          </a:p>
        </p:txBody>
      </p:sp>
      <p:pic>
        <p:nvPicPr>
          <p:cNvPr id="4" name="Picture 3">
            <a:extLst>
              <a:ext uri="{FF2B5EF4-FFF2-40B4-BE49-F238E27FC236}">
                <a16:creationId xmlns:a16="http://schemas.microsoft.com/office/drawing/2014/main" id="{C367D43C-ECC6-1347-8D29-0B85E20B3A99}"/>
              </a:ext>
            </a:extLst>
          </p:cNvPr>
          <p:cNvPicPr>
            <a:picLocks noChangeAspect="1"/>
          </p:cNvPicPr>
          <p:nvPr/>
        </p:nvPicPr>
        <p:blipFill>
          <a:blip r:embed="rId3"/>
          <a:stretch>
            <a:fillRect/>
          </a:stretch>
        </p:blipFill>
        <p:spPr>
          <a:xfrm>
            <a:off x="5767755" y="-100485"/>
            <a:ext cx="3376246" cy="5300181"/>
          </a:xfrm>
          <a:prstGeom prst="rect">
            <a:avLst/>
          </a:prstGeom>
        </p:spPr>
      </p:pic>
    </p:spTree>
    <p:extLst>
      <p:ext uri="{BB962C8B-B14F-4D97-AF65-F5344CB8AC3E}">
        <p14:creationId xmlns:p14="http://schemas.microsoft.com/office/powerpoint/2010/main" val="3856275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6DF1-4862-394E-BFBE-B2A4AC3D655C}"/>
              </a:ext>
            </a:extLst>
          </p:cNvPr>
          <p:cNvSpPr>
            <a:spLocks noGrp="1"/>
          </p:cNvSpPr>
          <p:nvPr>
            <p:ph type="title"/>
          </p:nvPr>
        </p:nvSpPr>
        <p:spPr/>
        <p:txBody>
          <a:bodyPr/>
          <a:lstStyle/>
          <a:p>
            <a:r>
              <a:rPr lang="en-NL"/>
              <a:t>Code refactoring</a:t>
            </a:r>
          </a:p>
        </p:txBody>
      </p:sp>
      <p:sp>
        <p:nvSpPr>
          <p:cNvPr id="3" name="Text Placeholder 2">
            <a:extLst>
              <a:ext uri="{FF2B5EF4-FFF2-40B4-BE49-F238E27FC236}">
                <a16:creationId xmlns:a16="http://schemas.microsoft.com/office/drawing/2014/main" id="{9F607D03-5A13-4F4F-92C3-20D1D873A5B3}"/>
              </a:ext>
            </a:extLst>
          </p:cNvPr>
          <p:cNvSpPr>
            <a:spLocks noGrp="1"/>
          </p:cNvSpPr>
          <p:nvPr>
            <p:ph type="body" idx="1"/>
          </p:nvPr>
        </p:nvSpPr>
        <p:spPr>
          <a:xfrm>
            <a:off x="311700" y="1152475"/>
            <a:ext cx="4333128" cy="3416400"/>
          </a:xfrm>
        </p:spPr>
        <p:txBody>
          <a:bodyPr/>
          <a:lstStyle/>
          <a:p>
            <a:pPr marL="114300" indent="0">
              <a:buNone/>
            </a:pPr>
            <a:r>
              <a:rPr lang="en-NL"/>
              <a:t>Improving the structure of the code, without altering its function.</a:t>
            </a:r>
          </a:p>
          <a:p>
            <a:pPr marL="114300" indent="0">
              <a:buNone/>
            </a:pPr>
            <a:endParaRPr lang="en-NL"/>
          </a:p>
          <a:p>
            <a:pPr marL="114300" indent="0">
              <a:buNone/>
            </a:pPr>
            <a:r>
              <a:rPr lang="en-NL"/>
              <a:t>How can we ensure that the code still works after refactoring?</a:t>
            </a:r>
          </a:p>
        </p:txBody>
      </p:sp>
    </p:spTree>
    <p:extLst>
      <p:ext uri="{BB962C8B-B14F-4D97-AF65-F5344CB8AC3E}">
        <p14:creationId xmlns:p14="http://schemas.microsoft.com/office/powerpoint/2010/main" val="6221453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DC09-7C19-3B29-8A31-9871A6CFDDBA}"/>
              </a:ext>
            </a:extLst>
          </p:cNvPr>
          <p:cNvSpPr>
            <a:spLocks noGrp="1"/>
          </p:cNvSpPr>
          <p:nvPr>
            <p:ph type="title"/>
          </p:nvPr>
        </p:nvSpPr>
        <p:spPr/>
        <p:txBody>
          <a:bodyPr/>
          <a:lstStyle/>
          <a:p>
            <a:r>
              <a:rPr lang="en-US"/>
              <a:t>Pure functions have no side effects</a:t>
            </a:r>
          </a:p>
        </p:txBody>
      </p:sp>
      <p:sp>
        <p:nvSpPr>
          <p:cNvPr id="3" name="Text Placeholder 2">
            <a:extLst>
              <a:ext uri="{FF2B5EF4-FFF2-40B4-BE49-F238E27FC236}">
                <a16:creationId xmlns:a16="http://schemas.microsoft.com/office/drawing/2014/main" id="{0B8A4E51-A481-97E8-6897-CD849319926E}"/>
              </a:ext>
            </a:extLst>
          </p:cNvPr>
          <p:cNvSpPr>
            <a:spLocks noGrp="1"/>
          </p:cNvSpPr>
          <p:nvPr>
            <p:ph type="body" idx="1"/>
          </p:nvPr>
        </p:nvSpPr>
        <p:spPr>
          <a:xfrm>
            <a:off x="80902" y="1152475"/>
            <a:ext cx="8520600" cy="3416400"/>
          </a:xfrm>
        </p:spPr>
        <p:txBody>
          <a:bodyPr/>
          <a:lstStyle/>
          <a:p>
            <a:pPr marL="114300" indent="0">
              <a:lnSpc>
                <a:spcPct val="114999"/>
              </a:lnSpc>
              <a:buNone/>
            </a:pPr>
            <a:r>
              <a:rPr lang="en-US"/>
              <a:t>Easy to read, write, test, and maintain</a:t>
            </a:r>
          </a:p>
        </p:txBody>
      </p:sp>
      <p:pic>
        <p:nvPicPr>
          <p:cNvPr id="7" name="Picture 6" descr="A computer screen shot of a program&#10;&#10;Description automatically generated">
            <a:extLst>
              <a:ext uri="{FF2B5EF4-FFF2-40B4-BE49-F238E27FC236}">
                <a16:creationId xmlns:a16="http://schemas.microsoft.com/office/drawing/2014/main" id="{266BC30C-1493-E678-D359-886F2DF27860}"/>
              </a:ext>
            </a:extLst>
          </p:cNvPr>
          <p:cNvPicPr>
            <a:picLocks noChangeAspect="1"/>
          </p:cNvPicPr>
          <p:nvPr/>
        </p:nvPicPr>
        <p:blipFill>
          <a:blip r:embed="rId3"/>
          <a:stretch>
            <a:fillRect/>
          </a:stretch>
        </p:blipFill>
        <p:spPr>
          <a:xfrm>
            <a:off x="314045" y="1658820"/>
            <a:ext cx="5165065" cy="2919933"/>
          </a:xfrm>
          <a:prstGeom prst="rect">
            <a:avLst/>
          </a:prstGeom>
        </p:spPr>
      </p:pic>
    </p:spTree>
    <p:extLst>
      <p:ext uri="{BB962C8B-B14F-4D97-AF65-F5344CB8AC3E}">
        <p14:creationId xmlns:p14="http://schemas.microsoft.com/office/powerpoint/2010/main" val="398108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DC09-7C19-3B29-8A31-9871A6CFDDBA}"/>
              </a:ext>
            </a:extLst>
          </p:cNvPr>
          <p:cNvSpPr>
            <a:spLocks noGrp="1"/>
          </p:cNvSpPr>
          <p:nvPr>
            <p:ph type="title"/>
          </p:nvPr>
        </p:nvSpPr>
        <p:spPr/>
        <p:txBody>
          <a:bodyPr/>
          <a:lstStyle/>
          <a:p>
            <a:r>
              <a:rPr lang="en-US"/>
              <a:t>Pure functions have no side effects</a:t>
            </a:r>
          </a:p>
        </p:txBody>
      </p:sp>
      <p:sp>
        <p:nvSpPr>
          <p:cNvPr id="3" name="Text Placeholder 2">
            <a:extLst>
              <a:ext uri="{FF2B5EF4-FFF2-40B4-BE49-F238E27FC236}">
                <a16:creationId xmlns:a16="http://schemas.microsoft.com/office/drawing/2014/main" id="{0B8A4E51-A481-97E8-6897-CD849319926E}"/>
              </a:ext>
            </a:extLst>
          </p:cNvPr>
          <p:cNvSpPr>
            <a:spLocks noGrp="1"/>
          </p:cNvSpPr>
          <p:nvPr>
            <p:ph type="body" idx="1"/>
          </p:nvPr>
        </p:nvSpPr>
        <p:spPr>
          <a:xfrm>
            <a:off x="80902" y="1152475"/>
            <a:ext cx="8520600" cy="3416400"/>
          </a:xfrm>
        </p:spPr>
        <p:txBody>
          <a:bodyPr/>
          <a:lstStyle/>
          <a:p>
            <a:pPr marL="114300" indent="0">
              <a:lnSpc>
                <a:spcPct val="114999"/>
              </a:lnSpc>
              <a:buNone/>
            </a:pPr>
            <a:r>
              <a:rPr lang="en-US"/>
              <a:t>Easy to read, write, test, and maintain</a:t>
            </a:r>
          </a:p>
        </p:txBody>
      </p:sp>
      <p:pic>
        <p:nvPicPr>
          <p:cNvPr id="4" name="Picture 3" descr="A computer screen shot of a program&#10;&#10;Description automatically generated">
            <a:extLst>
              <a:ext uri="{FF2B5EF4-FFF2-40B4-BE49-F238E27FC236}">
                <a16:creationId xmlns:a16="http://schemas.microsoft.com/office/drawing/2014/main" id="{7C57E76A-C91F-30A8-5083-BAD24790570A}"/>
              </a:ext>
            </a:extLst>
          </p:cNvPr>
          <p:cNvPicPr>
            <a:picLocks noChangeAspect="1"/>
          </p:cNvPicPr>
          <p:nvPr/>
        </p:nvPicPr>
        <p:blipFill>
          <a:blip r:embed="rId3"/>
          <a:stretch>
            <a:fillRect/>
          </a:stretch>
        </p:blipFill>
        <p:spPr>
          <a:xfrm>
            <a:off x="311727" y="1657752"/>
            <a:ext cx="5304086" cy="2928488"/>
          </a:xfrm>
          <a:prstGeom prst="rect">
            <a:avLst/>
          </a:prstGeom>
        </p:spPr>
      </p:pic>
    </p:spTree>
    <p:extLst>
      <p:ext uri="{BB962C8B-B14F-4D97-AF65-F5344CB8AC3E}">
        <p14:creationId xmlns:p14="http://schemas.microsoft.com/office/powerpoint/2010/main" val="3179408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What's the story?</a:t>
            </a:r>
            <a:endParaRPr/>
          </a:p>
        </p:txBody>
      </p:sp>
      <p:sp>
        <p:nvSpPr>
          <p:cNvPr id="149" name="Google Shape;149;p18"/>
          <p:cNvSpPr txBox="1">
            <a:spLocks noGrp="1"/>
          </p:cNvSpPr>
          <p:nvPr>
            <p:ph type="body" idx="1"/>
          </p:nvPr>
        </p:nvSpPr>
        <p:spPr>
          <a:xfrm>
            <a:off x="311700" y="1152475"/>
            <a:ext cx="8520600" cy="3902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a:solidFill>
                  <a:srgbClr val="FF9900"/>
                </a:solidFill>
              </a:rPr>
              <a:t>RSE community - and demands on it - is growing</a:t>
            </a:r>
            <a:endParaRPr b="1">
              <a:solidFill>
                <a:srgbClr val="FF9900"/>
              </a:solidFill>
            </a:endParaRPr>
          </a:p>
          <a:p>
            <a:pPr marL="914400" lvl="1" indent="-317500" algn="l" rtl="0">
              <a:lnSpc>
                <a:spcPct val="115000"/>
              </a:lnSpc>
              <a:spcBef>
                <a:spcPts val="0"/>
              </a:spcBef>
              <a:spcAft>
                <a:spcPts val="0"/>
              </a:spcAft>
              <a:buSzPts val="1400"/>
              <a:buChar char="○"/>
            </a:pPr>
            <a:r>
              <a:rPr lang="en"/>
              <a:t>Need for further upskilling</a:t>
            </a:r>
            <a:endParaRPr/>
          </a:p>
          <a:p>
            <a:pPr marL="914400" lvl="1" indent="-317500" algn="l" rtl="0">
              <a:lnSpc>
                <a:spcPct val="115000"/>
              </a:lnSpc>
              <a:spcBef>
                <a:spcPts val="0"/>
              </a:spcBef>
              <a:spcAft>
                <a:spcPts val="0"/>
              </a:spcAft>
              <a:buSzPts val="1400"/>
              <a:buChar char="○"/>
            </a:pPr>
            <a:r>
              <a:rPr lang="en"/>
              <a:t>Clear gaps in training provision</a:t>
            </a:r>
            <a:endParaRPr/>
          </a:p>
          <a:p>
            <a:pPr marL="457200" lvl="0" indent="-342900" algn="l" rtl="0">
              <a:lnSpc>
                <a:spcPct val="115000"/>
              </a:lnSpc>
              <a:spcBef>
                <a:spcPts val="0"/>
              </a:spcBef>
              <a:spcAft>
                <a:spcPts val="0"/>
              </a:spcAft>
              <a:buSzPts val="1800"/>
              <a:buChar char="●"/>
            </a:pPr>
            <a:r>
              <a:rPr lang="en" b="1">
                <a:solidFill>
                  <a:srgbClr val="FF9900"/>
                </a:solidFill>
              </a:rPr>
              <a:t>May 2020 - Institute develops new intermediate course</a:t>
            </a:r>
            <a:endParaRPr b="1">
              <a:solidFill>
                <a:srgbClr val="FF9900"/>
              </a:solidFill>
            </a:endParaRPr>
          </a:p>
          <a:p>
            <a:pPr marL="914400" lvl="1" indent="-317500" algn="l" rtl="0">
              <a:lnSpc>
                <a:spcPct val="115000"/>
              </a:lnSpc>
              <a:spcBef>
                <a:spcPts val="0"/>
              </a:spcBef>
              <a:spcAft>
                <a:spcPts val="0"/>
              </a:spcAft>
              <a:buSzPts val="1400"/>
              <a:buChar char="○"/>
            </a:pPr>
            <a:r>
              <a:rPr lang="en"/>
              <a:t>Previous initiatives pointed to key upskilling areas</a:t>
            </a:r>
            <a:endParaRPr/>
          </a:p>
          <a:p>
            <a:pPr marL="914400" lvl="1" indent="-317500" algn="l" rtl="0">
              <a:lnSpc>
                <a:spcPct val="115000"/>
              </a:lnSpc>
              <a:spcBef>
                <a:spcPts val="0"/>
              </a:spcBef>
              <a:spcAft>
                <a:spcPts val="0"/>
              </a:spcAft>
              <a:buSzPts val="1400"/>
              <a:buChar char="○"/>
            </a:pPr>
            <a:r>
              <a:rPr lang="en"/>
              <a:t>Taking into account training delivery constraints</a:t>
            </a:r>
            <a:br>
              <a:rPr lang="en"/>
            </a:br>
            <a:endParaRPr/>
          </a:p>
          <a:p>
            <a:pPr marL="457200" lvl="0" indent="-342900" algn="l" rtl="0">
              <a:lnSpc>
                <a:spcPct val="115000"/>
              </a:lnSpc>
              <a:spcBef>
                <a:spcPts val="0"/>
              </a:spcBef>
              <a:spcAft>
                <a:spcPts val="0"/>
              </a:spcAft>
              <a:buSzPts val="1800"/>
              <a:buChar char="●"/>
            </a:pPr>
            <a:r>
              <a:rPr lang="en" b="1">
                <a:solidFill>
                  <a:srgbClr val="FF9900"/>
                </a:solidFill>
              </a:rPr>
              <a:t>March, April, July 2021 - internal and external pilots</a:t>
            </a:r>
            <a:endParaRPr/>
          </a:p>
          <a:p>
            <a:pPr marL="457200" lvl="0" indent="-342900" algn="l" rtl="0">
              <a:lnSpc>
                <a:spcPct val="115000"/>
              </a:lnSpc>
              <a:spcBef>
                <a:spcPts val="0"/>
              </a:spcBef>
              <a:spcAft>
                <a:spcPts val="0"/>
              </a:spcAft>
              <a:buSzPts val="1800"/>
              <a:buChar char="●"/>
            </a:pPr>
            <a:r>
              <a:rPr lang="en" b="1">
                <a:solidFill>
                  <a:srgbClr val="FF9900"/>
                </a:solidFill>
              </a:rPr>
              <a:t>July - October 2021 - refinement, Carpentry Incubator</a:t>
            </a:r>
            <a:endParaRPr b="1">
              <a:solidFill>
                <a:srgbClr val="FF9900"/>
              </a:solidFill>
            </a:endParaRPr>
          </a:p>
          <a:p>
            <a:pPr marL="457200" lvl="0" indent="-342900" algn="l" rtl="0">
              <a:lnSpc>
                <a:spcPct val="115000"/>
              </a:lnSpc>
              <a:spcBef>
                <a:spcPts val="0"/>
              </a:spcBef>
              <a:spcAft>
                <a:spcPts val="0"/>
              </a:spcAft>
              <a:buSzPts val="1800"/>
              <a:buChar char="●"/>
            </a:pPr>
            <a:r>
              <a:rPr lang="en" b="1">
                <a:solidFill>
                  <a:srgbClr val="FF9900"/>
                </a:solidFill>
              </a:rPr>
              <a:t>Dec 2021 - refinement, move to beta</a:t>
            </a:r>
            <a:br>
              <a:rPr lang="en" b="1">
                <a:solidFill>
                  <a:srgbClr val="FF9900"/>
                </a:solidFill>
              </a:rPr>
            </a:br>
            <a:endParaRPr b="1">
              <a:solidFill>
                <a:srgbClr val="FF9900"/>
              </a:solidFill>
            </a:endParaRPr>
          </a:p>
          <a:p>
            <a:pPr marL="457200" lvl="0" indent="-342900" algn="l" rtl="0">
              <a:lnSpc>
                <a:spcPct val="115000"/>
              </a:lnSpc>
              <a:spcBef>
                <a:spcPts val="0"/>
              </a:spcBef>
              <a:spcAft>
                <a:spcPts val="0"/>
              </a:spcAft>
              <a:buSzPts val="1800"/>
              <a:buChar char="●"/>
            </a:pPr>
            <a:r>
              <a:rPr lang="en" b="1">
                <a:solidFill>
                  <a:srgbClr val="FF9900"/>
                </a:solidFill>
              </a:rPr>
              <a:t>Beyond - academic &amp; industrial workshops, general reuse</a:t>
            </a:r>
            <a:endParaRPr b="1">
              <a:solidFill>
                <a:srgbClr val="FF9900"/>
              </a:solidFill>
            </a:endParaRPr>
          </a:p>
        </p:txBody>
      </p:sp>
      <p:sp>
        <p:nvSpPr>
          <p:cNvPr id="150" name="Google Shape;150;p18"/>
          <p:cNvSpPr txBox="1"/>
          <p:nvPr/>
        </p:nvSpPr>
        <p:spPr>
          <a:xfrm>
            <a:off x="7457550" y="196695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Pre-alpha</a:t>
            </a:r>
            <a:endParaRPr sz="1600" b="1" i="1" u="none" strike="noStrike" cap="none">
              <a:solidFill>
                <a:schemeClr val="accent5"/>
              </a:solidFill>
              <a:latin typeface="Arial"/>
              <a:ea typeface="Arial"/>
              <a:cs typeface="Arial"/>
              <a:sym typeface="Arial"/>
            </a:endParaRPr>
          </a:p>
        </p:txBody>
      </p:sp>
      <p:sp>
        <p:nvSpPr>
          <p:cNvPr id="151" name="Google Shape;151;p18"/>
          <p:cNvSpPr txBox="1"/>
          <p:nvPr/>
        </p:nvSpPr>
        <p:spPr>
          <a:xfrm>
            <a:off x="7457550" y="335280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Alpha</a:t>
            </a:r>
            <a:endParaRPr sz="1600" b="1" i="1" u="none" strike="noStrike" cap="none">
              <a:solidFill>
                <a:schemeClr val="accent5"/>
              </a:solidFill>
              <a:latin typeface="Arial"/>
              <a:ea typeface="Arial"/>
              <a:cs typeface="Arial"/>
              <a:sym typeface="Arial"/>
            </a:endParaRPr>
          </a:p>
        </p:txBody>
      </p:sp>
      <p:sp>
        <p:nvSpPr>
          <p:cNvPr id="152" name="Google Shape;152;p18"/>
          <p:cNvSpPr txBox="1"/>
          <p:nvPr/>
        </p:nvSpPr>
        <p:spPr>
          <a:xfrm>
            <a:off x="7457550" y="365760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Beta - stable</a:t>
            </a:r>
            <a:endParaRPr sz="1600" b="1" i="1" u="none" strike="noStrike" cap="none">
              <a:solidFill>
                <a:schemeClr val="accent5"/>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DC09-7C19-3B29-8A31-9871A6CFDDBA}"/>
              </a:ext>
            </a:extLst>
          </p:cNvPr>
          <p:cNvSpPr>
            <a:spLocks noGrp="1"/>
          </p:cNvSpPr>
          <p:nvPr>
            <p:ph type="title"/>
          </p:nvPr>
        </p:nvSpPr>
        <p:spPr/>
        <p:txBody>
          <a:bodyPr/>
          <a:lstStyle/>
          <a:p>
            <a:r>
              <a:rPr lang="en-US"/>
              <a:t>Pure functions have no side effects</a:t>
            </a:r>
          </a:p>
        </p:txBody>
      </p:sp>
      <p:sp>
        <p:nvSpPr>
          <p:cNvPr id="3" name="Text Placeholder 2">
            <a:extLst>
              <a:ext uri="{FF2B5EF4-FFF2-40B4-BE49-F238E27FC236}">
                <a16:creationId xmlns:a16="http://schemas.microsoft.com/office/drawing/2014/main" id="{0B8A4E51-A481-97E8-6897-CD849319926E}"/>
              </a:ext>
            </a:extLst>
          </p:cNvPr>
          <p:cNvSpPr>
            <a:spLocks noGrp="1"/>
          </p:cNvSpPr>
          <p:nvPr>
            <p:ph type="body" idx="1"/>
          </p:nvPr>
        </p:nvSpPr>
        <p:spPr>
          <a:xfrm>
            <a:off x="80902" y="1152475"/>
            <a:ext cx="8520600" cy="3416400"/>
          </a:xfrm>
        </p:spPr>
        <p:txBody>
          <a:bodyPr/>
          <a:lstStyle/>
          <a:p>
            <a:pPr marL="114300" indent="0">
              <a:lnSpc>
                <a:spcPct val="114999"/>
              </a:lnSpc>
              <a:buNone/>
            </a:pPr>
            <a:r>
              <a:rPr lang="en-US"/>
              <a:t>Easy to read, write, test, and maintain</a:t>
            </a:r>
          </a:p>
        </p:txBody>
      </p:sp>
      <p:pic>
        <p:nvPicPr>
          <p:cNvPr id="4" name="Picture 3" descr="A computer screen shot of a program&#10;&#10;Description automatically generated">
            <a:extLst>
              <a:ext uri="{FF2B5EF4-FFF2-40B4-BE49-F238E27FC236}">
                <a16:creationId xmlns:a16="http://schemas.microsoft.com/office/drawing/2014/main" id="{7C57E76A-C91F-30A8-5083-BAD24790570A}"/>
              </a:ext>
            </a:extLst>
          </p:cNvPr>
          <p:cNvPicPr>
            <a:picLocks noChangeAspect="1"/>
          </p:cNvPicPr>
          <p:nvPr/>
        </p:nvPicPr>
        <p:blipFill>
          <a:blip r:embed="rId3"/>
          <a:stretch>
            <a:fillRect/>
          </a:stretch>
        </p:blipFill>
        <p:spPr>
          <a:xfrm>
            <a:off x="311727" y="1657752"/>
            <a:ext cx="5304086" cy="2928488"/>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77EC2909-CB2B-9B4A-CA6D-F67769F79932}"/>
              </a:ext>
            </a:extLst>
          </p:cNvPr>
          <p:cNvPicPr>
            <a:picLocks noChangeAspect="1"/>
          </p:cNvPicPr>
          <p:nvPr/>
        </p:nvPicPr>
        <p:blipFill>
          <a:blip r:embed="rId4"/>
          <a:stretch>
            <a:fillRect/>
          </a:stretch>
        </p:blipFill>
        <p:spPr>
          <a:xfrm>
            <a:off x="4028839" y="1662475"/>
            <a:ext cx="5237962" cy="2914319"/>
          </a:xfrm>
          <a:prstGeom prst="rect">
            <a:avLst/>
          </a:prstGeom>
        </p:spPr>
      </p:pic>
    </p:spTree>
    <p:extLst>
      <p:ext uri="{BB962C8B-B14F-4D97-AF65-F5344CB8AC3E}">
        <p14:creationId xmlns:p14="http://schemas.microsoft.com/office/powerpoint/2010/main" val="2203331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DC09-7C19-3B29-8A31-9871A6CFDDBA}"/>
              </a:ext>
            </a:extLst>
          </p:cNvPr>
          <p:cNvSpPr>
            <a:spLocks noGrp="1"/>
          </p:cNvSpPr>
          <p:nvPr>
            <p:ph type="title"/>
          </p:nvPr>
        </p:nvSpPr>
        <p:spPr/>
        <p:txBody>
          <a:bodyPr/>
          <a:lstStyle/>
          <a:p>
            <a:r>
              <a:rPr lang="en-US"/>
              <a:t>Pure functions have no side effects</a:t>
            </a:r>
          </a:p>
        </p:txBody>
      </p:sp>
      <p:sp>
        <p:nvSpPr>
          <p:cNvPr id="3" name="Text Placeholder 2">
            <a:extLst>
              <a:ext uri="{FF2B5EF4-FFF2-40B4-BE49-F238E27FC236}">
                <a16:creationId xmlns:a16="http://schemas.microsoft.com/office/drawing/2014/main" id="{0B8A4E51-A481-97E8-6897-CD849319926E}"/>
              </a:ext>
            </a:extLst>
          </p:cNvPr>
          <p:cNvSpPr>
            <a:spLocks noGrp="1"/>
          </p:cNvSpPr>
          <p:nvPr>
            <p:ph type="body" idx="1"/>
          </p:nvPr>
        </p:nvSpPr>
        <p:spPr>
          <a:xfrm>
            <a:off x="80902" y="1152475"/>
            <a:ext cx="8520600" cy="3416400"/>
          </a:xfrm>
        </p:spPr>
        <p:txBody>
          <a:bodyPr/>
          <a:lstStyle/>
          <a:p>
            <a:pPr marL="114300" indent="0">
              <a:lnSpc>
                <a:spcPct val="114999"/>
              </a:lnSpc>
              <a:buNone/>
            </a:pPr>
            <a:r>
              <a:rPr lang="en-US"/>
              <a:t>Easy to read, write, test, and maintain</a:t>
            </a:r>
          </a:p>
        </p:txBody>
      </p:sp>
      <p:pic>
        <p:nvPicPr>
          <p:cNvPr id="4" name="Picture 3" descr="A computer screen shot of a program&#10;&#10;Description automatically generated">
            <a:extLst>
              <a:ext uri="{FF2B5EF4-FFF2-40B4-BE49-F238E27FC236}">
                <a16:creationId xmlns:a16="http://schemas.microsoft.com/office/drawing/2014/main" id="{7C57E76A-C91F-30A8-5083-BAD24790570A}"/>
              </a:ext>
            </a:extLst>
          </p:cNvPr>
          <p:cNvPicPr>
            <a:picLocks noChangeAspect="1"/>
          </p:cNvPicPr>
          <p:nvPr/>
        </p:nvPicPr>
        <p:blipFill>
          <a:blip r:embed="rId3"/>
          <a:stretch>
            <a:fillRect/>
          </a:stretch>
        </p:blipFill>
        <p:spPr>
          <a:xfrm>
            <a:off x="311727" y="1657752"/>
            <a:ext cx="5304086" cy="2928488"/>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DAE125D6-1D08-F0B6-7AB7-3CCB487E0156}"/>
              </a:ext>
            </a:extLst>
          </p:cNvPr>
          <p:cNvPicPr>
            <a:picLocks noChangeAspect="1"/>
          </p:cNvPicPr>
          <p:nvPr/>
        </p:nvPicPr>
        <p:blipFill>
          <a:blip r:embed="rId4"/>
          <a:stretch>
            <a:fillRect/>
          </a:stretch>
        </p:blipFill>
        <p:spPr>
          <a:xfrm>
            <a:off x="4028839" y="1657751"/>
            <a:ext cx="5289917" cy="2923765"/>
          </a:xfrm>
          <a:prstGeom prst="rect">
            <a:avLst/>
          </a:prstGeom>
        </p:spPr>
      </p:pic>
    </p:spTree>
    <p:extLst>
      <p:ext uri="{BB962C8B-B14F-4D97-AF65-F5344CB8AC3E}">
        <p14:creationId xmlns:p14="http://schemas.microsoft.com/office/powerpoint/2010/main" val="586659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3347443" y="398860"/>
            <a:ext cx="5278635" cy="885825"/>
          </a:xfrm>
        </p:spPr>
        <p:txBody>
          <a:bodyPr/>
          <a:lstStyle/>
          <a:p>
            <a:r>
              <a:rPr lang="en-NL">
                <a:solidFill>
                  <a:schemeClr val="bg1"/>
                </a:solidFill>
              </a:rPr>
              <a:t>Software Development</a:t>
            </a:r>
            <a:br>
              <a:rPr lang="en-NL"/>
            </a:br>
            <a:r>
              <a:rPr lang="en-NL">
                <a:solidFill>
                  <a:schemeClr val="bg1"/>
                </a:solidFill>
              </a:rPr>
              <a:t>as a Process</a:t>
            </a:r>
            <a:endParaRPr lang="en-US">
              <a:solidFill>
                <a:schemeClr val="bg1"/>
              </a:solidFill>
            </a:endParaRPr>
          </a:p>
        </p:txBody>
      </p:sp>
      <p:pic>
        <p:nvPicPr>
          <p:cNvPr id="3" name="Picture 2" descr="A white text on a white background&#10;&#10;Description automatically generated">
            <a:extLst>
              <a:ext uri="{FF2B5EF4-FFF2-40B4-BE49-F238E27FC236}">
                <a16:creationId xmlns:a16="http://schemas.microsoft.com/office/drawing/2014/main" id="{7D800C3B-B17F-481E-D980-9EB46A28F397}"/>
              </a:ext>
            </a:extLst>
          </p:cNvPr>
          <p:cNvPicPr>
            <a:picLocks noChangeAspect="1"/>
          </p:cNvPicPr>
          <p:nvPr/>
        </p:nvPicPr>
        <p:blipFill>
          <a:blip r:embed="rId2"/>
          <a:srcRect t="76515" r="-133" b="-253"/>
          <a:stretch/>
        </p:blipFill>
        <p:spPr>
          <a:xfrm>
            <a:off x="1879486" y="3744770"/>
            <a:ext cx="6737662" cy="840487"/>
          </a:xfrm>
          <a:prstGeom prst="rect">
            <a:avLst/>
          </a:prstGeom>
        </p:spPr>
      </p:pic>
      <p:pic>
        <p:nvPicPr>
          <p:cNvPr id="5" name="Picture 4" descr="A white text on a white background&#10;&#10;Description automatically generated">
            <a:extLst>
              <a:ext uri="{FF2B5EF4-FFF2-40B4-BE49-F238E27FC236}">
                <a16:creationId xmlns:a16="http://schemas.microsoft.com/office/drawing/2014/main" id="{5A8010BE-FAC5-A423-263A-538F3511209C}"/>
              </a:ext>
            </a:extLst>
          </p:cNvPr>
          <p:cNvPicPr>
            <a:picLocks noChangeAspect="1"/>
          </p:cNvPicPr>
          <p:nvPr/>
        </p:nvPicPr>
        <p:blipFill>
          <a:blip r:embed="rId2"/>
          <a:srcRect r="-133" b="51010"/>
          <a:stretch/>
        </p:blipFill>
        <p:spPr>
          <a:xfrm>
            <a:off x="1879485" y="2021339"/>
            <a:ext cx="6737675" cy="1734611"/>
          </a:xfrm>
          <a:prstGeom prst="rect">
            <a:avLst/>
          </a:prstGeom>
        </p:spPr>
      </p:pic>
      <p:pic>
        <p:nvPicPr>
          <p:cNvPr id="8" name="Picture 6" descr="A green check mark in a circle&#10;&#10;Description automatically generated">
            <a:extLst>
              <a:ext uri="{FF2B5EF4-FFF2-40B4-BE49-F238E27FC236}">
                <a16:creationId xmlns:a16="http://schemas.microsoft.com/office/drawing/2014/main" id="{E5733AF6-7F25-4CD9-AE28-290ECA83F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41" y="2228256"/>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 green check mark in a circle&#10;&#10;Description automatically generated">
            <a:extLst>
              <a:ext uri="{FF2B5EF4-FFF2-40B4-BE49-F238E27FC236}">
                <a16:creationId xmlns:a16="http://schemas.microsoft.com/office/drawing/2014/main" id="{753F243D-D5B3-E960-4FDD-D06493DFC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41" y="3014068"/>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 green check mark in a circle&#10;&#10;Description automatically generated">
            <a:extLst>
              <a:ext uri="{FF2B5EF4-FFF2-40B4-BE49-F238E27FC236}">
                <a16:creationId xmlns:a16="http://schemas.microsoft.com/office/drawing/2014/main" id="{E9D946C2-8289-4D31-7823-2CAC14787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41" y="3281958"/>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 green check mark in a circle&#10;&#10;Description automatically generated">
            <a:extLst>
              <a:ext uri="{FF2B5EF4-FFF2-40B4-BE49-F238E27FC236}">
                <a16:creationId xmlns:a16="http://schemas.microsoft.com/office/drawing/2014/main" id="{D156585A-390C-EE70-6BFC-BCEC76D40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41" y="3487339"/>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 green check mark in a circle&#10;&#10;Description automatically generated">
            <a:extLst>
              <a:ext uri="{FF2B5EF4-FFF2-40B4-BE49-F238E27FC236}">
                <a16:creationId xmlns:a16="http://schemas.microsoft.com/office/drawing/2014/main" id="{FB9D3C67-FB82-2EF5-6B32-4CA8B6D4C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41" y="3826668"/>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A green check mark in a circle&#10;&#10;Description automatically generated">
            <a:extLst>
              <a:ext uri="{FF2B5EF4-FFF2-40B4-BE49-F238E27FC236}">
                <a16:creationId xmlns:a16="http://schemas.microsoft.com/office/drawing/2014/main" id="{8474B2A9-0B31-BBE5-F882-0FCCDB17C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41" y="4005262"/>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 green check mark in a circle&#10;&#10;Description automatically generated">
            <a:extLst>
              <a:ext uri="{FF2B5EF4-FFF2-40B4-BE49-F238E27FC236}">
                <a16:creationId xmlns:a16="http://schemas.microsoft.com/office/drawing/2014/main" id="{72B1DCF8-F196-753B-BFF0-3B27C2912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41" y="4210645"/>
            <a:ext cx="213608" cy="21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228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t>Section 4: Collaborative Software Development for Reuse</a:t>
            </a:r>
            <a:endParaRPr sz="2400"/>
          </a:p>
        </p:txBody>
      </p:sp>
      <p:sp>
        <p:nvSpPr>
          <p:cNvPr id="303" name="Google Shape;303;p39"/>
          <p:cNvSpPr txBox="1">
            <a:spLocks noGrp="1"/>
          </p:cNvSpPr>
          <p:nvPr>
            <p:ph type="body" idx="1"/>
          </p:nvPr>
        </p:nvSpPr>
        <p:spPr>
          <a:xfrm>
            <a:off x="311700" y="1152475"/>
            <a:ext cx="8520600" cy="39042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Practices for developing software collaboratively that will make it easier for us and others to further develop and reuse</a:t>
            </a:r>
            <a:endParaRPr/>
          </a:p>
          <a:p>
            <a:pPr marL="457200" lvl="0" indent="-342900" algn="l" rtl="0">
              <a:lnSpc>
                <a:spcPct val="115000"/>
              </a:lnSpc>
              <a:spcBef>
                <a:spcPts val="0"/>
              </a:spcBef>
              <a:spcAft>
                <a:spcPts val="0"/>
              </a:spcAft>
              <a:buSzPts val="1800"/>
              <a:buChar char="●"/>
            </a:pPr>
            <a:r>
              <a:rPr lang="en"/>
              <a:t>Code review</a:t>
            </a:r>
            <a:endParaRPr/>
          </a:p>
          <a:p>
            <a:pPr marL="914400" lvl="1" indent="-317500" algn="l" rtl="0">
              <a:lnSpc>
                <a:spcPct val="115000"/>
              </a:lnSpc>
              <a:spcBef>
                <a:spcPts val="0"/>
              </a:spcBef>
              <a:spcAft>
                <a:spcPts val="0"/>
              </a:spcAft>
              <a:buSzPts val="1400"/>
              <a:buChar char="○"/>
            </a:pPr>
            <a:r>
              <a:rPr lang="en"/>
              <a:t>Improving the quality of code</a:t>
            </a:r>
            <a:endParaRPr/>
          </a:p>
          <a:p>
            <a:pPr marL="914400" lvl="1" indent="-317500" algn="l" rtl="0">
              <a:spcBef>
                <a:spcPts val="0"/>
              </a:spcBef>
              <a:spcAft>
                <a:spcPts val="0"/>
              </a:spcAft>
              <a:buSzPts val="1400"/>
              <a:buChar char="○"/>
            </a:pPr>
            <a:r>
              <a:rPr lang="en"/>
              <a:t>Detecting bugs and code defects early</a:t>
            </a:r>
            <a:endParaRPr/>
          </a:p>
          <a:p>
            <a:pPr marL="914400" lvl="1" indent="-317500" algn="l" rtl="0">
              <a:spcBef>
                <a:spcPts val="0"/>
              </a:spcBef>
              <a:spcAft>
                <a:spcPts val="0"/>
              </a:spcAft>
              <a:buSzPts val="1400"/>
              <a:buChar char="○"/>
            </a:pPr>
            <a:r>
              <a:rPr lang="en"/>
              <a:t>Increasing knowledge of the software within the team</a:t>
            </a:r>
            <a:endParaRPr/>
          </a:p>
          <a:p>
            <a:pPr marL="457200" lvl="0" indent="-342900" algn="l" rtl="0">
              <a:lnSpc>
                <a:spcPct val="115000"/>
              </a:lnSpc>
              <a:spcBef>
                <a:spcPts val="0"/>
              </a:spcBef>
              <a:spcAft>
                <a:spcPts val="0"/>
              </a:spcAft>
              <a:buSzPts val="1800"/>
              <a:buChar char="●"/>
            </a:pPr>
            <a:r>
              <a:rPr lang="en"/>
              <a:t>Preparing software for reuse</a:t>
            </a:r>
            <a:endParaRPr/>
          </a:p>
          <a:p>
            <a:pPr marL="914400" lvl="1" indent="-317500" algn="l" rtl="0">
              <a:lnSpc>
                <a:spcPct val="115000"/>
              </a:lnSpc>
              <a:spcBef>
                <a:spcPts val="0"/>
              </a:spcBef>
              <a:spcAft>
                <a:spcPts val="0"/>
              </a:spcAft>
              <a:buSzPts val="1400"/>
              <a:buChar char="○"/>
            </a:pPr>
            <a:r>
              <a:rPr lang="en"/>
              <a:t>Levels of reusability</a:t>
            </a:r>
            <a:endParaRPr/>
          </a:p>
          <a:p>
            <a:pPr marL="914400" lvl="1" indent="-317500" algn="l" rtl="0">
              <a:lnSpc>
                <a:spcPct val="115000"/>
              </a:lnSpc>
              <a:spcBef>
                <a:spcPts val="0"/>
              </a:spcBef>
              <a:spcAft>
                <a:spcPts val="0"/>
              </a:spcAft>
              <a:buSzPts val="1400"/>
              <a:buChar char="○"/>
            </a:pPr>
            <a:r>
              <a:rPr lang="en"/>
              <a:t>Documenting code for reuse</a:t>
            </a:r>
            <a:endParaRPr/>
          </a:p>
          <a:p>
            <a:pPr marL="914400" lvl="1" indent="-317500" algn="l" rtl="0">
              <a:lnSpc>
                <a:spcPct val="115000"/>
              </a:lnSpc>
              <a:spcBef>
                <a:spcPts val="0"/>
              </a:spcBef>
              <a:spcAft>
                <a:spcPts val="0"/>
              </a:spcAft>
              <a:buSzPts val="1400"/>
              <a:buChar char="○"/>
            </a:pPr>
            <a:r>
              <a:rPr lang="en"/>
              <a:t>Choosing an open source license</a:t>
            </a:r>
            <a:endParaRPr/>
          </a:p>
          <a:p>
            <a:pPr marL="914400" lvl="1" indent="-317500" algn="l" rtl="0">
              <a:lnSpc>
                <a:spcPct val="115000"/>
              </a:lnSpc>
              <a:spcBef>
                <a:spcPts val="0"/>
              </a:spcBef>
              <a:spcAft>
                <a:spcPts val="0"/>
              </a:spcAft>
              <a:buSzPts val="1400"/>
              <a:buChar char="○"/>
            </a:pPr>
            <a:r>
              <a:rPr lang="en"/>
              <a:t>Packaging software for release and reuse</a:t>
            </a:r>
            <a:endParaRPr/>
          </a:p>
          <a:p>
            <a:pPr marL="0" lvl="0" indent="0" algn="l" rtl="0">
              <a:lnSpc>
                <a:spcPct val="115000"/>
              </a:lnSpc>
              <a:spcBef>
                <a:spcPts val="0"/>
              </a:spcBef>
              <a:spcAft>
                <a:spcPts val="0"/>
              </a:spcAft>
              <a:buNone/>
            </a:pPr>
            <a:endParaRPr/>
          </a:p>
          <a:p>
            <a:pPr marL="457200" lvl="0" indent="0" algn="l" rtl="0">
              <a:lnSpc>
                <a:spcPct val="115000"/>
              </a:lnSpc>
              <a:spcBef>
                <a:spcPts val="0"/>
              </a:spcBef>
              <a:spcAft>
                <a:spcPts val="0"/>
              </a:spcAft>
              <a:buNone/>
            </a:pPr>
            <a:endParaRPr/>
          </a:p>
        </p:txBody>
      </p:sp>
      <p:sp>
        <p:nvSpPr>
          <p:cNvPr id="304" name="Google Shape;304;p39"/>
          <p:cNvSpPr txBox="1"/>
          <p:nvPr/>
        </p:nvSpPr>
        <p:spPr>
          <a:xfrm>
            <a:off x="0" y="4370500"/>
            <a:ext cx="9144000" cy="821733"/>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When changes, are made to a codebase, how can a team ensure that these changes are well considered and represent good solutions?</a:t>
            </a:r>
            <a:endParaRPr sz="1800" b="1">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410075" y="398860"/>
            <a:ext cx="4733925" cy="885825"/>
          </a:xfrm>
        </p:spPr>
        <p:txBody>
          <a:bodyPr/>
          <a:lstStyle/>
          <a:p>
            <a:r>
              <a:rPr lang="en-NL">
                <a:solidFill>
                  <a:schemeClr val="bg1"/>
                </a:solidFill>
              </a:rPr>
              <a:t>Git &amp; GitLab</a:t>
            </a:r>
          </a:p>
        </p:txBody>
      </p:sp>
      <p:pic>
        <p:nvPicPr>
          <p:cNvPr id="4" name="Picture 3">
            <a:extLst>
              <a:ext uri="{FF2B5EF4-FFF2-40B4-BE49-F238E27FC236}">
                <a16:creationId xmlns:a16="http://schemas.microsoft.com/office/drawing/2014/main" id="{84853364-F58F-C24C-B7B0-31B560E2E532}"/>
              </a:ext>
            </a:extLst>
          </p:cNvPr>
          <p:cNvPicPr>
            <a:picLocks noChangeAspect="1"/>
          </p:cNvPicPr>
          <p:nvPr/>
        </p:nvPicPr>
        <p:blipFill>
          <a:blip r:embed="rId2"/>
          <a:srcRect l="-21" r="1115" b="-414"/>
          <a:stretch/>
        </p:blipFill>
        <p:spPr>
          <a:xfrm>
            <a:off x="2067550" y="1581150"/>
            <a:ext cx="6764098" cy="994699"/>
          </a:xfrm>
          <a:prstGeom prst="rect">
            <a:avLst/>
          </a:prstGeom>
        </p:spPr>
      </p:pic>
      <p:pic>
        <p:nvPicPr>
          <p:cNvPr id="1030" name="Picture 6">
            <a:extLst>
              <a:ext uri="{FF2B5EF4-FFF2-40B4-BE49-F238E27FC236}">
                <a16:creationId xmlns:a16="http://schemas.microsoft.com/office/drawing/2014/main" id="{3CCEF559-C9D3-E34E-86D4-0A5CA4401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725" y="2076451"/>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3C60DAE-7405-6D46-8D43-B132833638B8}"/>
              </a:ext>
            </a:extLst>
          </p:cNvPr>
          <p:cNvPicPr>
            <a:picLocks noChangeAspect="1"/>
          </p:cNvPicPr>
          <p:nvPr/>
        </p:nvPicPr>
        <p:blipFill>
          <a:blip r:embed="rId4"/>
          <a:stretch>
            <a:fillRect/>
          </a:stretch>
        </p:blipFill>
        <p:spPr>
          <a:xfrm>
            <a:off x="2067550" y="2571750"/>
            <a:ext cx="6762750" cy="1943100"/>
          </a:xfrm>
          <a:prstGeom prst="rect">
            <a:avLst/>
          </a:prstGeom>
        </p:spPr>
      </p:pic>
      <p:pic>
        <p:nvPicPr>
          <p:cNvPr id="11" name="Picture 6">
            <a:extLst>
              <a:ext uri="{FF2B5EF4-FFF2-40B4-BE49-F238E27FC236}">
                <a16:creationId xmlns:a16="http://schemas.microsoft.com/office/drawing/2014/main" id="{19026E6B-9F6D-6B4E-9A48-6FF6D0373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5496" y="2825651"/>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5EC1E934-5988-B445-AA0F-B44F85961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8999" y="2988982"/>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5D58C8A7-6CCE-834E-A5ED-5E96402C2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577" y="3144970"/>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341FE9CF-5D5D-F848-AFB6-D6A076B9C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625" y="3720375"/>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06D9CE3A-D141-1C4C-8DFB-3A317DCCF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328" y="3931798"/>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D9DAF81E-362F-3A42-8E1D-EFB0650DB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450" y="4145093"/>
            <a:ext cx="213608" cy="21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737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510E-FACE-3217-7E7D-4DB10D6921B2}"/>
              </a:ext>
            </a:extLst>
          </p:cNvPr>
          <p:cNvSpPr>
            <a:spLocks noGrp="1"/>
          </p:cNvSpPr>
          <p:nvPr>
            <p:ph type="title"/>
          </p:nvPr>
        </p:nvSpPr>
        <p:spPr/>
        <p:txBody>
          <a:bodyPr/>
          <a:lstStyle/>
          <a:p>
            <a:r>
              <a:rPr lang="en-US"/>
              <a:t>Collaborative Code Development Models</a:t>
            </a:r>
          </a:p>
        </p:txBody>
      </p:sp>
      <p:sp>
        <p:nvSpPr>
          <p:cNvPr id="3" name="Text Placeholder 2">
            <a:extLst>
              <a:ext uri="{FF2B5EF4-FFF2-40B4-BE49-F238E27FC236}">
                <a16:creationId xmlns:a16="http://schemas.microsoft.com/office/drawing/2014/main" id="{35147EBF-4A2A-51F1-A98B-E3C38E39F0B8}"/>
              </a:ext>
            </a:extLst>
          </p:cNvPr>
          <p:cNvSpPr>
            <a:spLocks noGrp="1"/>
          </p:cNvSpPr>
          <p:nvPr>
            <p:ph type="body" idx="1"/>
          </p:nvPr>
        </p:nvSpPr>
        <p:spPr/>
        <p:txBody>
          <a:bodyPr/>
          <a:lstStyle/>
          <a:p>
            <a:r>
              <a:rPr lang="en-US"/>
              <a:t>Shared Repository Model -&gt; collaborators all work in a single repository</a:t>
            </a:r>
          </a:p>
          <a:p>
            <a:r>
              <a:rPr lang="en-US"/>
              <a:t>Fork and Pull Model -&gt; external contributions from forked repositories</a:t>
            </a:r>
          </a:p>
          <a:p>
            <a:endParaRPr lang="en-US"/>
          </a:p>
          <a:p>
            <a:pPr marL="114300" indent="0">
              <a:buNone/>
            </a:pPr>
            <a:r>
              <a:rPr lang="en-US"/>
              <a:t>When to use which model?</a:t>
            </a:r>
          </a:p>
        </p:txBody>
      </p:sp>
    </p:spTree>
    <p:extLst>
      <p:ext uri="{BB962C8B-B14F-4D97-AF65-F5344CB8AC3E}">
        <p14:creationId xmlns:p14="http://schemas.microsoft.com/office/powerpoint/2010/main" val="340272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510E-FACE-3217-7E7D-4DB10D6921B2}"/>
              </a:ext>
            </a:extLst>
          </p:cNvPr>
          <p:cNvSpPr>
            <a:spLocks noGrp="1"/>
          </p:cNvSpPr>
          <p:nvPr>
            <p:ph type="title"/>
          </p:nvPr>
        </p:nvSpPr>
        <p:spPr/>
        <p:txBody>
          <a:bodyPr/>
          <a:lstStyle/>
          <a:p>
            <a:r>
              <a:rPr lang="en-US"/>
              <a:t>Developing Software in a Team: Code Review</a:t>
            </a:r>
          </a:p>
        </p:txBody>
      </p:sp>
      <p:sp>
        <p:nvSpPr>
          <p:cNvPr id="3" name="Text Placeholder 2">
            <a:extLst>
              <a:ext uri="{FF2B5EF4-FFF2-40B4-BE49-F238E27FC236}">
                <a16:creationId xmlns:a16="http://schemas.microsoft.com/office/drawing/2014/main" id="{35147EBF-4A2A-51F1-A98B-E3C38E39F0B8}"/>
              </a:ext>
            </a:extLst>
          </p:cNvPr>
          <p:cNvSpPr>
            <a:spLocks noGrp="1"/>
          </p:cNvSpPr>
          <p:nvPr>
            <p:ph type="body" idx="1"/>
          </p:nvPr>
        </p:nvSpPr>
        <p:spPr/>
        <p:txBody>
          <a:bodyPr/>
          <a:lstStyle/>
          <a:p>
            <a:endParaRPr lang="en-US"/>
          </a:p>
        </p:txBody>
      </p:sp>
      <p:pic>
        <p:nvPicPr>
          <p:cNvPr id="5" name="Picture 4" descr="example git branches showing this process">
            <a:extLst>
              <a:ext uri="{FF2B5EF4-FFF2-40B4-BE49-F238E27FC236}">
                <a16:creationId xmlns:a16="http://schemas.microsoft.com/office/drawing/2014/main" id="{7971EAE0-17E6-6DC8-AEBE-2FDDB49C3BF7}"/>
              </a:ext>
            </a:extLst>
          </p:cNvPr>
          <p:cNvPicPr>
            <a:picLocks noChangeAspect="1"/>
          </p:cNvPicPr>
          <p:nvPr/>
        </p:nvPicPr>
        <p:blipFill>
          <a:blip r:embed="rId3"/>
          <a:stretch>
            <a:fillRect/>
          </a:stretch>
        </p:blipFill>
        <p:spPr>
          <a:xfrm>
            <a:off x="393032" y="1469524"/>
            <a:ext cx="8361278" cy="2785978"/>
          </a:xfrm>
          <a:prstGeom prst="rect">
            <a:avLst/>
          </a:prstGeom>
        </p:spPr>
      </p:pic>
    </p:spTree>
    <p:extLst>
      <p:ext uri="{BB962C8B-B14F-4D97-AF65-F5344CB8AC3E}">
        <p14:creationId xmlns:p14="http://schemas.microsoft.com/office/powerpoint/2010/main" val="4051546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5680-C5D3-C649-B091-F097B6065AED}"/>
              </a:ext>
            </a:extLst>
          </p:cNvPr>
          <p:cNvSpPr>
            <a:spLocks noGrp="1"/>
          </p:cNvSpPr>
          <p:nvPr>
            <p:ph type="title"/>
          </p:nvPr>
        </p:nvSpPr>
        <p:spPr/>
        <p:txBody>
          <a:bodyPr/>
          <a:lstStyle/>
          <a:p>
            <a:r>
              <a:rPr lang="en-NL"/>
              <a:t>Let’s look at a real-world peer review</a:t>
            </a:r>
          </a:p>
        </p:txBody>
      </p:sp>
      <p:sp>
        <p:nvSpPr>
          <p:cNvPr id="3" name="Text Placeholder 2">
            <a:extLst>
              <a:ext uri="{FF2B5EF4-FFF2-40B4-BE49-F238E27FC236}">
                <a16:creationId xmlns:a16="http://schemas.microsoft.com/office/drawing/2014/main" id="{77143E96-0BF2-3241-979F-7BC1C8DAB3D1}"/>
              </a:ext>
            </a:extLst>
          </p:cNvPr>
          <p:cNvSpPr>
            <a:spLocks noGrp="1"/>
          </p:cNvSpPr>
          <p:nvPr>
            <p:ph type="body" idx="1"/>
          </p:nvPr>
        </p:nvSpPr>
        <p:spPr/>
        <p:txBody>
          <a:bodyPr/>
          <a:lstStyle/>
          <a:p>
            <a:pPr marL="114300" indent="0">
              <a:buNone/>
            </a:pPr>
            <a:r>
              <a:rPr lang="en-GB">
                <a:hlinkClick r:id="rId3"/>
              </a:rPr>
              <a:t>https://gitlab.com/LXCat-project/lxcat/-/merge_requests/14</a:t>
            </a:r>
            <a:endParaRPr lang="en-GB"/>
          </a:p>
          <a:p>
            <a:pPr marL="114300" indent="0">
              <a:buNone/>
            </a:pPr>
            <a:endParaRPr lang="en-NL"/>
          </a:p>
        </p:txBody>
      </p:sp>
    </p:spTree>
    <p:extLst>
      <p:ext uri="{BB962C8B-B14F-4D97-AF65-F5344CB8AC3E}">
        <p14:creationId xmlns:p14="http://schemas.microsoft.com/office/powerpoint/2010/main" val="2621886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ED5A1-79A8-B840-B2BA-B31675398755}"/>
              </a:ext>
            </a:extLst>
          </p:cNvPr>
          <p:cNvPicPr>
            <a:picLocks noChangeAspect="1"/>
          </p:cNvPicPr>
          <p:nvPr/>
        </p:nvPicPr>
        <p:blipFill>
          <a:blip r:embed="rId2"/>
          <a:stretch>
            <a:fillRect/>
          </a:stretch>
        </p:blipFill>
        <p:spPr>
          <a:xfrm>
            <a:off x="1735903" y="1828208"/>
            <a:ext cx="6819900" cy="942975"/>
          </a:xfrm>
          <a:prstGeom prst="rect">
            <a:avLst/>
          </a:prstGeom>
        </p:spPr>
      </p:pic>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3730228" y="536972"/>
            <a:ext cx="5413772" cy="885825"/>
          </a:xfrm>
        </p:spPr>
        <p:txBody>
          <a:bodyPr/>
          <a:lstStyle/>
          <a:p>
            <a:r>
              <a:rPr lang="en-NL">
                <a:solidFill>
                  <a:schemeClr val="bg1"/>
                </a:solidFill>
              </a:rPr>
              <a:t>Documenation</a:t>
            </a:r>
          </a:p>
        </p:txBody>
      </p:sp>
      <p:pic>
        <p:nvPicPr>
          <p:cNvPr id="11" name="Picture 6">
            <a:extLst>
              <a:ext uri="{FF2B5EF4-FFF2-40B4-BE49-F238E27FC236}">
                <a16:creationId xmlns:a16="http://schemas.microsoft.com/office/drawing/2014/main" id="{19026E6B-9F6D-6B4E-9A48-6FF6D0373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8218" y="1950560"/>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5EC1E934-5988-B445-AA0F-B44F85961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649" y="2093632"/>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56AA1C12-5B01-704D-910D-58C844638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8999" y="2258401"/>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B4130D3-5605-E34A-8DFD-B6A1B375BBF0}"/>
              </a:ext>
            </a:extLst>
          </p:cNvPr>
          <p:cNvPicPr>
            <a:picLocks noChangeAspect="1"/>
          </p:cNvPicPr>
          <p:nvPr/>
        </p:nvPicPr>
        <p:blipFill>
          <a:blip r:embed="rId4"/>
          <a:stretch>
            <a:fillRect/>
          </a:stretch>
        </p:blipFill>
        <p:spPr>
          <a:xfrm>
            <a:off x="1735903" y="2771183"/>
            <a:ext cx="7305675" cy="1047750"/>
          </a:xfrm>
          <a:prstGeom prst="rect">
            <a:avLst/>
          </a:prstGeom>
        </p:spPr>
      </p:pic>
      <p:pic>
        <p:nvPicPr>
          <p:cNvPr id="13" name="Picture 6">
            <a:extLst>
              <a:ext uri="{FF2B5EF4-FFF2-40B4-BE49-F238E27FC236}">
                <a16:creationId xmlns:a16="http://schemas.microsoft.com/office/drawing/2014/main" id="{E9F5C33F-80F3-7D48-A081-F1393E745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610" y="2786731"/>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779F27F6-8278-9146-9DEB-6645D492D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486" y="2962552"/>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0CF53471-8A65-1A48-8A13-A927D051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465" y="3302832"/>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C6353CA6-81E8-374A-9BD3-0F4D6C6B4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643" y="3464283"/>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547A916-ABEA-BA4A-95D0-F672E047A623}"/>
              </a:ext>
            </a:extLst>
          </p:cNvPr>
          <p:cNvPicPr>
            <a:picLocks noChangeAspect="1"/>
          </p:cNvPicPr>
          <p:nvPr/>
        </p:nvPicPr>
        <p:blipFill>
          <a:blip r:embed="rId5"/>
          <a:stretch>
            <a:fillRect/>
          </a:stretch>
        </p:blipFill>
        <p:spPr>
          <a:xfrm>
            <a:off x="1714824" y="3824168"/>
            <a:ext cx="6734175" cy="1000125"/>
          </a:xfrm>
          <a:prstGeom prst="rect">
            <a:avLst/>
          </a:prstGeom>
        </p:spPr>
      </p:pic>
      <p:pic>
        <p:nvPicPr>
          <p:cNvPr id="17" name="Picture 6">
            <a:extLst>
              <a:ext uri="{FF2B5EF4-FFF2-40B4-BE49-F238E27FC236}">
                <a16:creationId xmlns:a16="http://schemas.microsoft.com/office/drawing/2014/main" id="{BDFA1D5F-4A9A-5B43-9A88-9DB1954F6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171" y="4059153"/>
            <a:ext cx="213608" cy="2136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3F7730A4-7A09-5B4D-86E4-1ABA2E80A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173" y="4361346"/>
            <a:ext cx="213608" cy="21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71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A146-DB8E-0761-62C4-28DEB6125FFA}"/>
              </a:ext>
            </a:extLst>
          </p:cNvPr>
          <p:cNvSpPr>
            <a:spLocks noGrp="1"/>
          </p:cNvSpPr>
          <p:nvPr>
            <p:ph type="title"/>
          </p:nvPr>
        </p:nvSpPr>
        <p:spPr/>
        <p:txBody>
          <a:bodyPr/>
          <a:lstStyle/>
          <a:p>
            <a:r>
              <a:rPr lang="en-US"/>
              <a:t>Code documentation</a:t>
            </a:r>
          </a:p>
        </p:txBody>
      </p:sp>
      <p:sp>
        <p:nvSpPr>
          <p:cNvPr id="3" name="Text Placeholder 2">
            <a:extLst>
              <a:ext uri="{FF2B5EF4-FFF2-40B4-BE49-F238E27FC236}">
                <a16:creationId xmlns:a16="http://schemas.microsoft.com/office/drawing/2014/main" id="{DBA8EAF1-997D-6A2C-78E8-663451B0BD65}"/>
              </a:ext>
            </a:extLst>
          </p:cNvPr>
          <p:cNvSpPr>
            <a:spLocks noGrp="1"/>
          </p:cNvSpPr>
          <p:nvPr>
            <p:ph type="body" idx="1"/>
          </p:nvPr>
        </p:nvSpPr>
        <p:spPr/>
        <p:txBody>
          <a:bodyPr/>
          <a:lstStyle/>
          <a:p>
            <a:pPr marL="114300" indent="0">
              <a:buNone/>
            </a:pPr>
            <a:r>
              <a:rPr lang="en-US"/>
              <a:t>Probably the most underappreciated but most important skill of good software engineering practices. </a:t>
            </a:r>
          </a:p>
          <a:p>
            <a:pPr marL="114300" indent="0">
              <a:buNone/>
            </a:pPr>
            <a:endParaRPr lang="en-US"/>
          </a:p>
          <a:p>
            <a:pPr marL="114300" indent="0">
              <a:buNone/>
            </a:pPr>
            <a:r>
              <a:rPr lang="en-US"/>
              <a:t>If I spend some time now on documenting my code well, this will save me time and headaches later.</a:t>
            </a:r>
          </a:p>
        </p:txBody>
      </p:sp>
    </p:spTree>
    <p:extLst>
      <p:ext uri="{BB962C8B-B14F-4D97-AF65-F5344CB8AC3E}">
        <p14:creationId xmlns:p14="http://schemas.microsoft.com/office/powerpoint/2010/main" val="19970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Zoom etiquette &amp; instructions</a:t>
            </a:r>
            <a:endParaRPr/>
          </a:p>
          <a:p>
            <a:pPr marL="0" lvl="0" indent="0" algn="l" rtl="0">
              <a:lnSpc>
                <a:spcPct val="100000"/>
              </a:lnSpc>
              <a:spcBef>
                <a:spcPts val="0"/>
              </a:spcBef>
              <a:spcAft>
                <a:spcPts val="0"/>
              </a:spcAft>
              <a:buSzPts val="2800"/>
              <a:buNone/>
            </a:pPr>
            <a:endParaRPr/>
          </a:p>
        </p:txBody>
      </p:sp>
      <p:sp>
        <p:nvSpPr>
          <p:cNvPr id="158" name="Google Shape;158;p19"/>
          <p:cNvSpPr txBox="1">
            <a:spLocks noGrp="1"/>
          </p:cNvSpPr>
          <p:nvPr>
            <p:ph type="body" idx="1"/>
          </p:nvPr>
        </p:nvSpPr>
        <p:spPr>
          <a:xfrm>
            <a:off x="311700" y="691650"/>
            <a:ext cx="8520600" cy="433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a:t>Rename yourselves to use at least your first name</a:t>
            </a:r>
            <a:endParaRPr b="1"/>
          </a:p>
          <a:p>
            <a:pPr marL="457200" lvl="0" indent="-342900" algn="l" rtl="0">
              <a:lnSpc>
                <a:spcPct val="115000"/>
              </a:lnSpc>
              <a:spcBef>
                <a:spcPts val="0"/>
              </a:spcBef>
              <a:spcAft>
                <a:spcPts val="0"/>
              </a:spcAft>
              <a:buClr>
                <a:srgbClr val="ADADAD"/>
              </a:buClr>
              <a:buSzPts val="1800"/>
              <a:buChar char="●"/>
            </a:pPr>
            <a:r>
              <a:rPr lang="en" b="1"/>
              <a:t>Mute yourselves unless speaking  &amp; share video if you like</a:t>
            </a:r>
            <a:endParaRPr b="1"/>
          </a:p>
          <a:p>
            <a:pPr marL="457200" lvl="0" indent="-342900" algn="l" rtl="0">
              <a:lnSpc>
                <a:spcPct val="115000"/>
              </a:lnSpc>
              <a:spcBef>
                <a:spcPts val="0"/>
              </a:spcBef>
              <a:spcAft>
                <a:spcPts val="0"/>
              </a:spcAft>
              <a:buClr>
                <a:srgbClr val="ADADAD"/>
              </a:buClr>
              <a:buSzPts val="1800"/>
              <a:buChar char="●"/>
            </a:pPr>
            <a:r>
              <a:rPr lang="en" b="1"/>
              <a:t>If you need to step out at any time, please feel free to do so!</a:t>
            </a:r>
            <a:br>
              <a:rPr lang="en"/>
            </a:br>
            <a:endParaRPr sz="800"/>
          </a:p>
          <a:p>
            <a:pPr marL="457200" lvl="0" indent="-342900" algn="l" rtl="0">
              <a:lnSpc>
                <a:spcPct val="115000"/>
              </a:lnSpc>
              <a:spcBef>
                <a:spcPts val="0"/>
              </a:spcBef>
              <a:spcAft>
                <a:spcPts val="0"/>
              </a:spcAft>
              <a:buClr>
                <a:srgbClr val="ADADAD"/>
              </a:buClr>
              <a:buSzPts val="1800"/>
              <a:buChar char="●"/>
            </a:pPr>
            <a:r>
              <a:rPr lang="en" b="1">
                <a:solidFill>
                  <a:schemeClr val="accent4"/>
                </a:solidFill>
              </a:rPr>
              <a:t>Main Zoom room</a:t>
            </a:r>
            <a:endParaRPr b="1">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b="1">
                <a:solidFill>
                  <a:srgbClr val="ADADAD"/>
                </a:solidFill>
              </a:rPr>
              <a:t>Zoom</a:t>
            </a:r>
            <a:r>
              <a:rPr lang="en">
                <a:solidFill>
                  <a:srgbClr val="ADADAD"/>
                </a:solidFill>
              </a:rPr>
              <a:t> </a:t>
            </a:r>
            <a:r>
              <a:rPr lang="en" b="1">
                <a:solidFill>
                  <a:srgbClr val="ADADAD"/>
                </a:solidFill>
              </a:rPr>
              <a:t>Reactions</a:t>
            </a:r>
            <a:r>
              <a:rPr lang="en">
                <a:solidFill>
                  <a:srgbClr val="ADADAD"/>
                </a:solidFill>
              </a:rPr>
              <a:t> (yes/no indicators) - to get feedback from you about your progress when in main Zoom room</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b="1">
                <a:solidFill>
                  <a:srgbClr val="ADADAD"/>
                </a:solidFill>
              </a:rPr>
              <a:t>Ask questions at any time!</a:t>
            </a:r>
            <a:br>
              <a:rPr lang="en" b="1">
                <a:solidFill>
                  <a:srgbClr val="FF9900"/>
                </a:solidFill>
              </a:rPr>
            </a:br>
            <a:endParaRPr sz="800" b="1">
              <a:solidFill>
                <a:srgbClr val="FF9900"/>
              </a:solidFill>
            </a:endParaRPr>
          </a:p>
          <a:p>
            <a:pPr marL="457200" lvl="0" indent="-342900" algn="l" rtl="0">
              <a:lnSpc>
                <a:spcPct val="115000"/>
              </a:lnSpc>
              <a:spcBef>
                <a:spcPts val="0"/>
              </a:spcBef>
              <a:spcAft>
                <a:spcPts val="0"/>
              </a:spcAft>
              <a:buClr>
                <a:srgbClr val="ADADAD"/>
              </a:buClr>
              <a:buSzPts val="1800"/>
              <a:buChar char="●"/>
            </a:pPr>
            <a:r>
              <a:rPr lang="en" b="1">
                <a:solidFill>
                  <a:srgbClr val="FF9900"/>
                </a:solidFill>
              </a:rPr>
              <a:t>Breakout rooms</a:t>
            </a:r>
            <a:endParaRPr b="1">
              <a:solidFill>
                <a:srgbClr val="FF9900"/>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Organised into groups of 5 or 6 learners with 1-2 helpers</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Get to know and ask others in your Zoom group</a:t>
            </a:r>
            <a:br>
              <a:rPr lang="en" b="1">
                <a:solidFill>
                  <a:srgbClr val="FF9900"/>
                </a:solidFill>
              </a:rPr>
            </a:br>
            <a:endParaRPr sz="800"/>
          </a:p>
          <a:p>
            <a:pPr marL="457200" lvl="0" indent="-342900" algn="l" rtl="0">
              <a:lnSpc>
                <a:spcPct val="115000"/>
              </a:lnSpc>
              <a:spcBef>
                <a:spcPts val="0"/>
              </a:spcBef>
              <a:spcAft>
                <a:spcPts val="0"/>
              </a:spcAft>
              <a:buClr>
                <a:srgbClr val="ADADAD"/>
              </a:buClr>
              <a:buSzPts val="1800"/>
              <a:buChar char="●"/>
            </a:pPr>
            <a:r>
              <a:rPr lang="en" b="1">
                <a:solidFill>
                  <a:srgbClr val="FF9900"/>
                </a:solidFill>
              </a:rPr>
              <a:t>Please ask for help - do not suffer in silence!</a:t>
            </a:r>
            <a:endParaRPr b="1">
              <a:solidFill>
                <a:srgbClr val="FF9900"/>
              </a:solidFill>
            </a:endParaRPr>
          </a:p>
          <a:p>
            <a:pPr marL="914400" lvl="1" indent="-317500" algn="l" rtl="0">
              <a:lnSpc>
                <a:spcPct val="115000"/>
              </a:lnSpc>
              <a:spcBef>
                <a:spcPts val="0"/>
              </a:spcBef>
              <a:spcAft>
                <a:spcPts val="0"/>
              </a:spcAft>
              <a:buClr>
                <a:srgbClr val="ADADAD"/>
              </a:buClr>
              <a:buSzPts val="1400"/>
              <a:buChar char="○"/>
            </a:pPr>
            <a:r>
              <a:rPr lang="en"/>
              <a:t>Come to main room and ask for help if needed!</a:t>
            </a:r>
            <a:endParaRPr b="1">
              <a:solidFill>
                <a:schemeClr val="accent4"/>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510E-FACE-3217-7E7D-4DB10D6921B2}"/>
              </a:ext>
            </a:extLst>
          </p:cNvPr>
          <p:cNvSpPr>
            <a:spLocks noGrp="1"/>
          </p:cNvSpPr>
          <p:nvPr>
            <p:ph type="title"/>
          </p:nvPr>
        </p:nvSpPr>
        <p:spPr/>
        <p:txBody>
          <a:bodyPr/>
          <a:lstStyle/>
          <a:p>
            <a:r>
              <a:rPr lang="en-US"/>
              <a:t>Packaging Software for Release and Distribution</a:t>
            </a:r>
          </a:p>
        </p:txBody>
      </p:sp>
      <p:sp>
        <p:nvSpPr>
          <p:cNvPr id="3" name="Text Placeholder 2">
            <a:extLst>
              <a:ext uri="{FF2B5EF4-FFF2-40B4-BE49-F238E27FC236}">
                <a16:creationId xmlns:a16="http://schemas.microsoft.com/office/drawing/2014/main" id="{35147EBF-4A2A-51F1-A98B-E3C38E39F0B8}"/>
              </a:ext>
            </a:extLst>
          </p:cNvPr>
          <p:cNvSpPr>
            <a:spLocks noGrp="1"/>
          </p:cNvSpPr>
          <p:nvPr>
            <p:ph type="body" idx="1"/>
          </p:nvPr>
        </p:nvSpPr>
        <p:spPr/>
        <p:txBody>
          <a:bodyPr/>
          <a:lstStyle/>
          <a:p>
            <a:pPr>
              <a:lnSpc>
                <a:spcPct val="114999"/>
              </a:lnSpc>
            </a:pPr>
            <a:r>
              <a:rPr lang="en-US"/>
              <a:t>Packaging software that someone can install and use it more simply.</a:t>
            </a:r>
          </a:p>
          <a:p>
            <a:pPr lvl="1">
              <a:lnSpc>
                <a:spcPct val="114999"/>
              </a:lnSpc>
            </a:pPr>
            <a:r>
              <a:rPr lang="en-US"/>
              <a:t>for example: install using pip</a:t>
            </a:r>
          </a:p>
          <a:p>
            <a:pPr>
              <a:lnSpc>
                <a:spcPct val="114999"/>
              </a:lnSpc>
            </a:pPr>
            <a:r>
              <a:rPr lang="en-US"/>
              <a:t>More advanced package management using Poetry</a:t>
            </a:r>
          </a:p>
        </p:txBody>
      </p:sp>
    </p:spTree>
    <p:extLst>
      <p:ext uri="{BB962C8B-B14F-4D97-AF65-F5344CB8AC3E}">
        <p14:creationId xmlns:p14="http://schemas.microsoft.com/office/powerpoint/2010/main" val="147364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6251D-852B-26B8-4D17-71972EDDC029}"/>
              </a:ext>
            </a:extLst>
          </p:cNvPr>
          <p:cNvSpPr>
            <a:spLocks noGrp="1"/>
          </p:cNvSpPr>
          <p:nvPr>
            <p:ph type="title"/>
          </p:nvPr>
        </p:nvSpPr>
        <p:spPr/>
        <p:txBody>
          <a:bodyPr/>
          <a:lstStyle/>
          <a:p>
            <a:r>
              <a:rPr lang="en-US"/>
              <a:t>Section 5: Managing and Improving Software </a:t>
            </a:r>
          </a:p>
        </p:txBody>
      </p:sp>
      <p:sp>
        <p:nvSpPr>
          <p:cNvPr id="3" name="Text Placeholder 2">
            <a:extLst>
              <a:ext uri="{FF2B5EF4-FFF2-40B4-BE49-F238E27FC236}">
                <a16:creationId xmlns:a16="http://schemas.microsoft.com/office/drawing/2014/main" id="{13114054-D95E-DDE3-649C-3326677FD502}"/>
              </a:ext>
            </a:extLst>
          </p:cNvPr>
          <p:cNvSpPr>
            <a:spLocks noGrp="1"/>
          </p:cNvSpPr>
          <p:nvPr>
            <p:ph type="body" idx="1"/>
          </p:nvPr>
        </p:nvSpPr>
        <p:spPr/>
        <p:txBody>
          <a:bodyPr/>
          <a:lstStyle/>
          <a:p>
            <a:pPr>
              <a:lnSpc>
                <a:spcPct val="114999"/>
              </a:lnSpc>
            </a:pPr>
            <a:r>
              <a:rPr lang="en-US" b="1">
                <a:solidFill>
                  <a:schemeClr val="accent4"/>
                </a:solidFill>
              </a:rPr>
              <a:t>Software not only needs to be developed, but also managed </a:t>
            </a:r>
          </a:p>
          <a:p>
            <a:pPr>
              <a:lnSpc>
                <a:spcPct val="114999"/>
              </a:lnSpc>
            </a:pPr>
            <a:endParaRPr lang="en-US" b="1">
              <a:solidFill>
                <a:schemeClr val="accent6"/>
              </a:solidFill>
            </a:endParaRPr>
          </a:p>
          <a:p>
            <a:pPr>
              <a:lnSpc>
                <a:spcPct val="114999"/>
              </a:lnSpc>
            </a:pPr>
            <a:r>
              <a:rPr lang="en-US"/>
              <a:t>Collaborative platforms are a means of </a:t>
            </a:r>
            <a:r>
              <a:rPr lang="en-US">
                <a:solidFill>
                  <a:schemeClr val="accent6"/>
                </a:solidFill>
              </a:rPr>
              <a:t>communication and documentation</a:t>
            </a:r>
          </a:p>
          <a:p>
            <a:pPr>
              <a:lnSpc>
                <a:spcPct val="114999"/>
              </a:lnSpc>
            </a:pPr>
            <a:endParaRPr lang="en-US">
              <a:solidFill>
                <a:schemeClr val="accent6"/>
              </a:solidFill>
            </a:endParaRPr>
          </a:p>
          <a:p>
            <a:pPr>
              <a:lnSpc>
                <a:spcPct val="114999"/>
              </a:lnSpc>
            </a:pPr>
            <a:r>
              <a:rPr lang="en-US">
                <a:solidFill>
                  <a:schemeClr val="accent6"/>
                </a:solidFill>
              </a:rPr>
              <a:t>Estimating </a:t>
            </a:r>
            <a:r>
              <a:rPr lang="en-US"/>
              <a:t>the required effort for work items is useful to set priorities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3E61B81-D719-597F-B86E-D6C4D318F3A5}"/>
                  </a:ext>
                </a:extLst>
              </p14:cNvPr>
              <p14:cNvContentPartPr/>
              <p14:nvPr/>
            </p14:nvContentPartPr>
            <p14:xfrm>
              <a:off x="-1296536" y="5085563"/>
              <a:ext cx="8529" cy="8529"/>
            </p14:xfrm>
          </p:contentPart>
        </mc:Choice>
        <mc:Fallback xmlns="">
          <p:pic>
            <p:nvPicPr>
              <p:cNvPr id="4" name="Ink 3">
                <a:extLst>
                  <a:ext uri="{FF2B5EF4-FFF2-40B4-BE49-F238E27FC236}">
                    <a16:creationId xmlns:a16="http://schemas.microsoft.com/office/drawing/2014/main" id="{D3E61B81-D719-597F-B86E-D6C4D318F3A5}"/>
                  </a:ext>
                </a:extLst>
              </p:cNvPr>
              <p:cNvPicPr/>
              <p:nvPr/>
            </p:nvPicPr>
            <p:blipFill>
              <a:blip r:embed="rId3"/>
              <a:stretch>
                <a:fillRect/>
              </a:stretch>
            </p:blipFill>
            <p:spPr>
              <a:xfrm>
                <a:off x="-1317859" y="5064240"/>
                <a:ext cx="50748" cy="50748"/>
              </a:xfrm>
              <a:prstGeom prst="rect">
                <a:avLst/>
              </a:prstGeom>
            </p:spPr>
          </p:pic>
        </mc:Fallback>
      </mc:AlternateContent>
    </p:spTree>
    <p:extLst>
      <p:ext uri="{BB962C8B-B14F-4D97-AF65-F5344CB8AC3E}">
        <p14:creationId xmlns:p14="http://schemas.microsoft.com/office/powerpoint/2010/main" val="14920105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8AAF-CC96-33E7-3523-47A577E1C01A}"/>
              </a:ext>
            </a:extLst>
          </p:cNvPr>
          <p:cNvSpPr>
            <a:spLocks noGrp="1"/>
          </p:cNvSpPr>
          <p:nvPr>
            <p:ph type="title"/>
          </p:nvPr>
        </p:nvSpPr>
        <p:spPr/>
        <p:txBody>
          <a:bodyPr/>
          <a:lstStyle/>
          <a:p>
            <a:r>
              <a:rPr lang="en-US"/>
              <a:t>Managing a Collaborative Software Project </a:t>
            </a:r>
          </a:p>
        </p:txBody>
      </p:sp>
      <p:sp>
        <p:nvSpPr>
          <p:cNvPr id="3" name="Text Placeholder 2">
            <a:extLst>
              <a:ext uri="{FF2B5EF4-FFF2-40B4-BE49-F238E27FC236}">
                <a16:creationId xmlns:a16="http://schemas.microsoft.com/office/drawing/2014/main" id="{6A850893-0E55-2FEC-7542-CB9429522F20}"/>
              </a:ext>
            </a:extLst>
          </p:cNvPr>
          <p:cNvSpPr>
            <a:spLocks noGrp="1"/>
          </p:cNvSpPr>
          <p:nvPr>
            <p:ph type="body" idx="1"/>
          </p:nvPr>
        </p:nvSpPr>
        <p:spPr>
          <a:xfrm>
            <a:off x="311700" y="1152475"/>
            <a:ext cx="8520600" cy="3776400"/>
          </a:xfrm>
        </p:spPr>
        <p:txBody>
          <a:bodyPr/>
          <a:lstStyle/>
          <a:p>
            <a:pPr>
              <a:lnSpc>
                <a:spcPct val="100000"/>
              </a:lnSpc>
            </a:pPr>
            <a:r>
              <a:rPr lang="en-US"/>
              <a:t>Platforms like GitHub provide tools to manage software</a:t>
            </a:r>
          </a:p>
          <a:p>
            <a:pPr>
              <a:lnSpc>
                <a:spcPct val="100000"/>
              </a:lnSpc>
            </a:pPr>
            <a:endParaRPr lang="en-US"/>
          </a:p>
          <a:p>
            <a:pPr>
              <a:lnSpc>
                <a:spcPct val="100000"/>
              </a:lnSpc>
            </a:pPr>
            <a:r>
              <a:rPr lang="en-US"/>
              <a:t>Manage bug reports, feature requests and future work with </a:t>
            </a:r>
            <a:r>
              <a:rPr lang="en-US">
                <a:solidFill>
                  <a:schemeClr val="accent6"/>
                </a:solidFill>
              </a:rPr>
              <a:t>issues</a:t>
            </a:r>
          </a:p>
          <a:p>
            <a:pPr lvl="1">
              <a:spcBef>
                <a:spcPts val="0"/>
              </a:spcBef>
            </a:pPr>
            <a:r>
              <a:rPr lang="en-US"/>
              <a:t>Use labels to categorize issues: "bug", "enhancement", "help wanted", ..</a:t>
            </a:r>
          </a:p>
          <a:p>
            <a:pPr lvl="1">
              <a:spcBef>
                <a:spcPts val="0"/>
              </a:spcBef>
            </a:pPr>
            <a:r>
              <a:rPr lang="en-US">
                <a:solidFill>
                  <a:schemeClr val="accent5"/>
                </a:solidFill>
                <a:hlinkClick r:id="rId2">
                  <a:extLst>
                    <a:ext uri="{A12FA001-AC4F-418D-AE19-62706E023703}">
                      <ahyp:hlinkClr xmlns:ahyp="http://schemas.microsoft.com/office/drawing/2018/hyperlinkcolor" val="tx"/>
                    </a:ext>
                  </a:extLst>
                </a:hlinkClick>
              </a:rPr>
              <a:t>Example</a:t>
            </a:r>
          </a:p>
          <a:p>
            <a:pPr lvl="1">
              <a:lnSpc>
                <a:spcPct val="114999"/>
              </a:lnSpc>
              <a:spcBef>
                <a:spcPts val="0"/>
              </a:spcBef>
            </a:pPr>
            <a:endParaRPr lang="en-US">
              <a:solidFill>
                <a:schemeClr val="accent5"/>
              </a:solidFill>
            </a:endParaRPr>
          </a:p>
          <a:p>
            <a:pPr>
              <a:lnSpc>
                <a:spcPct val="100000"/>
              </a:lnSpc>
            </a:pPr>
            <a:r>
              <a:rPr lang="en-US">
                <a:solidFill>
                  <a:schemeClr val="accent6"/>
                </a:solidFill>
              </a:rPr>
              <a:t>Notifications &amp; referencing</a:t>
            </a:r>
            <a:r>
              <a:rPr lang="en-US"/>
              <a:t> make it easy to reference</a:t>
            </a:r>
          </a:p>
          <a:p>
            <a:pPr lvl="1">
              <a:spcBef>
                <a:spcPts val="0"/>
              </a:spcBef>
            </a:pPr>
            <a:r>
              <a:rPr lang="en-US">
                <a:solidFill>
                  <a:schemeClr val="accent4"/>
                </a:solidFill>
              </a:rPr>
              <a:t>Collaborators </a:t>
            </a:r>
            <a:r>
              <a:rPr lang="en-US"/>
              <a:t>with mentions: </a:t>
            </a:r>
            <a:r>
              <a:rPr lang="en-US">
                <a:solidFill>
                  <a:schemeClr val="accent5"/>
                </a:solidFill>
              </a:rPr>
              <a:t>@f-hafner</a:t>
            </a:r>
          </a:p>
          <a:p>
            <a:pPr lvl="1">
              <a:spcBef>
                <a:spcPts val="0"/>
              </a:spcBef>
            </a:pPr>
            <a:r>
              <a:rPr lang="en-US">
                <a:solidFill>
                  <a:schemeClr val="accent4"/>
                </a:solidFill>
              </a:rPr>
              <a:t>Issues, pull requests and comments: </a:t>
            </a:r>
            <a:r>
              <a:rPr lang="en-US">
                <a:solidFill>
                  <a:schemeClr val="accent5"/>
                </a:solidFill>
              </a:rPr>
              <a:t>#14 Some issue</a:t>
            </a:r>
          </a:p>
          <a:p>
            <a:pPr marL="596900" lvl="1" indent="0">
              <a:lnSpc>
                <a:spcPct val="114999"/>
              </a:lnSpc>
              <a:spcBef>
                <a:spcPts val="0"/>
              </a:spcBef>
              <a:buNone/>
            </a:pPr>
            <a:endParaRPr lang="en-US">
              <a:solidFill>
                <a:schemeClr val="accent4"/>
              </a:solidFill>
            </a:endParaRPr>
          </a:p>
          <a:p>
            <a:pPr>
              <a:lnSpc>
                <a:spcPct val="114999"/>
              </a:lnSpc>
            </a:pPr>
            <a:r>
              <a:rPr lang="en-US"/>
              <a:t>Manage software projects with </a:t>
            </a:r>
            <a:r>
              <a:rPr lang="en-US">
                <a:solidFill>
                  <a:schemeClr val="accent6"/>
                </a:solidFill>
              </a:rPr>
              <a:t>project boards</a:t>
            </a:r>
            <a:r>
              <a:rPr lang="en-US"/>
              <a:t> </a:t>
            </a:r>
          </a:p>
          <a:p>
            <a:pPr lvl="1">
              <a:spcBef>
                <a:spcPts val="0"/>
              </a:spcBef>
            </a:pPr>
            <a:r>
              <a:rPr lang="en-US">
                <a:solidFill>
                  <a:schemeClr val="accent4"/>
                </a:solidFill>
              </a:rPr>
              <a:t>Overview</a:t>
            </a:r>
            <a:r>
              <a:rPr lang="en-US"/>
              <a:t> </a:t>
            </a:r>
            <a:r>
              <a:rPr lang="en-US">
                <a:solidFill>
                  <a:schemeClr val="accent4"/>
                </a:solidFill>
              </a:rPr>
              <a:t>of open issues, current work, planned work, etc. </a:t>
            </a:r>
            <a:r>
              <a:rPr lang="en-US">
                <a:solidFill>
                  <a:schemeClr val="accent5"/>
                </a:solidFill>
                <a:hlinkClick r:id="rId3">
                  <a:extLst>
                    <a:ext uri="{A12FA001-AC4F-418D-AE19-62706E023703}">
                      <ahyp:hlinkClr xmlns:ahyp="http://schemas.microsoft.com/office/drawing/2018/hyperlinkcolor" val="tx"/>
                    </a:ext>
                  </a:extLst>
                </a:hlinkClick>
              </a:rPr>
              <a:t>Example</a:t>
            </a:r>
          </a:p>
          <a:p>
            <a:pPr lvl="1">
              <a:spcBef>
                <a:spcPts val="0"/>
              </a:spcBef>
            </a:pPr>
            <a:endParaRPr lang="en-US">
              <a:solidFill>
                <a:schemeClr val="accent4"/>
              </a:solidFill>
            </a:endParaRPr>
          </a:p>
        </p:txBody>
      </p:sp>
    </p:spTree>
    <p:extLst>
      <p:ext uri="{BB962C8B-B14F-4D97-AF65-F5344CB8AC3E}">
        <p14:creationId xmlns:p14="http://schemas.microsoft.com/office/powerpoint/2010/main" val="24572689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45F6-E95F-C43F-2044-C95E51ABCB0B}"/>
              </a:ext>
            </a:extLst>
          </p:cNvPr>
          <p:cNvSpPr>
            <a:spLocks noGrp="1"/>
          </p:cNvSpPr>
          <p:nvPr>
            <p:ph type="title"/>
          </p:nvPr>
        </p:nvSpPr>
        <p:spPr/>
        <p:txBody>
          <a:bodyPr/>
          <a:lstStyle/>
          <a:p>
            <a:r>
              <a:rPr lang="en-US"/>
              <a:t>Assessing Software for Suitability and Improvement</a:t>
            </a:r>
          </a:p>
        </p:txBody>
      </p:sp>
      <p:sp>
        <p:nvSpPr>
          <p:cNvPr id="3" name="Text Placeholder 2">
            <a:extLst>
              <a:ext uri="{FF2B5EF4-FFF2-40B4-BE49-F238E27FC236}">
                <a16:creationId xmlns:a16="http://schemas.microsoft.com/office/drawing/2014/main" id="{BB363CA2-1B61-C466-2107-219667B46C55}"/>
              </a:ext>
            </a:extLst>
          </p:cNvPr>
          <p:cNvSpPr>
            <a:spLocks noGrp="1"/>
          </p:cNvSpPr>
          <p:nvPr>
            <p:ph type="body" idx="1"/>
          </p:nvPr>
        </p:nvSpPr>
        <p:spPr/>
        <p:txBody>
          <a:bodyPr/>
          <a:lstStyle/>
          <a:p>
            <a:r>
              <a:rPr lang="en-US"/>
              <a:t>This is about judging </a:t>
            </a:r>
            <a:r>
              <a:rPr lang="en-US">
                <a:solidFill>
                  <a:schemeClr val="accent6"/>
                </a:solidFill>
              </a:rPr>
              <a:t>other people's software</a:t>
            </a:r>
            <a:r>
              <a:rPr lang="en-US"/>
              <a:t>... </a:t>
            </a:r>
          </a:p>
          <a:p>
            <a:pPr lvl="1">
              <a:spcBef>
                <a:spcPts val="0"/>
              </a:spcBef>
            </a:pPr>
            <a:r>
              <a:rPr lang="en-US"/>
              <a:t>"Should we include package X as a dependency in our software?"</a:t>
            </a:r>
          </a:p>
          <a:p>
            <a:pPr lvl="1">
              <a:spcBef>
                <a:spcPts val="0"/>
              </a:spcBef>
            </a:pPr>
            <a:endParaRPr lang="en-US"/>
          </a:p>
          <a:p>
            <a:pPr>
              <a:lnSpc>
                <a:spcPct val="114999"/>
              </a:lnSpc>
              <a:spcBef>
                <a:spcPts val="0"/>
              </a:spcBef>
            </a:pPr>
            <a:r>
              <a:rPr lang="en-US"/>
              <a:t>… but also important for developing </a:t>
            </a:r>
            <a:r>
              <a:rPr lang="en-US">
                <a:solidFill>
                  <a:schemeClr val="accent6"/>
                </a:solidFill>
              </a:rPr>
              <a:t>our own software</a:t>
            </a:r>
            <a:r>
              <a:rPr lang="en-US"/>
              <a:t> </a:t>
            </a:r>
          </a:p>
          <a:p>
            <a:pPr lvl="1">
              <a:spcBef>
                <a:spcPts val="0"/>
              </a:spcBef>
            </a:pPr>
            <a:r>
              <a:rPr lang="en-US"/>
              <a:t>Provide contact information</a:t>
            </a:r>
          </a:p>
          <a:p>
            <a:pPr lvl="1">
              <a:spcBef>
                <a:spcPts val="0"/>
              </a:spcBef>
            </a:pPr>
            <a:r>
              <a:rPr lang="en-US"/>
              <a:t>Manage support, for instance with an issue tracker</a:t>
            </a:r>
          </a:p>
          <a:p>
            <a:pPr lvl="1">
              <a:spcBef>
                <a:spcPts val="0"/>
              </a:spcBef>
            </a:pPr>
            <a:r>
              <a:rPr lang="en-US"/>
              <a:t>Manage expectations: which platforms? What kind of support? How long?</a:t>
            </a:r>
          </a:p>
          <a:p>
            <a:pPr lvl="1">
              <a:lnSpc>
                <a:spcPct val="114999"/>
              </a:lnSpc>
              <a:spcBef>
                <a:spcPts val="0"/>
              </a:spcBef>
            </a:pPr>
            <a:endParaRPr lang="en-US">
              <a:solidFill>
                <a:srgbClr val="ADADAD"/>
              </a:solidFill>
            </a:endParaRPr>
          </a:p>
          <a:p>
            <a:pPr>
              <a:lnSpc>
                <a:spcPct val="114999"/>
              </a:lnSpc>
            </a:pPr>
            <a:r>
              <a:rPr lang="en-US">
                <a:solidFill>
                  <a:schemeClr val="accent6"/>
                </a:solidFill>
                <a:hlinkClick r:id="rId2">
                  <a:extLst>
                    <a:ext uri="{A12FA001-AC4F-418D-AE19-62706E023703}">
                      <ahyp:hlinkClr xmlns:ahyp="http://schemas.microsoft.com/office/drawing/2018/hyperlinkcolor" val="tx"/>
                    </a:ext>
                  </a:extLst>
                </a:hlinkClick>
              </a:rPr>
              <a:t>Software management plans</a:t>
            </a:r>
          </a:p>
          <a:p>
            <a:pPr lvl="1">
              <a:spcBef>
                <a:spcPts val="0"/>
              </a:spcBef>
            </a:pPr>
            <a:r>
              <a:rPr lang="en-US"/>
              <a:t>10.5281/zenodo.7038280 </a:t>
            </a:r>
          </a:p>
          <a:p>
            <a:pPr lvl="1">
              <a:spcBef>
                <a:spcPts val="0"/>
              </a:spcBef>
            </a:pPr>
            <a:endParaRPr lang="en-US"/>
          </a:p>
        </p:txBody>
      </p:sp>
    </p:spTree>
    <p:extLst>
      <p:ext uri="{BB962C8B-B14F-4D97-AF65-F5344CB8AC3E}">
        <p14:creationId xmlns:p14="http://schemas.microsoft.com/office/powerpoint/2010/main" val="36827211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D3B54-7821-ED74-7017-2CCF49149E9C}"/>
              </a:ext>
            </a:extLst>
          </p:cNvPr>
          <p:cNvSpPr>
            <a:spLocks noGrp="1"/>
          </p:cNvSpPr>
          <p:nvPr>
            <p:ph type="title"/>
          </p:nvPr>
        </p:nvSpPr>
        <p:spPr/>
        <p:txBody>
          <a:bodyPr/>
          <a:lstStyle/>
          <a:p>
            <a:r>
              <a:rPr lang="en-US"/>
              <a:t>Software Improvement Through Feedback</a:t>
            </a:r>
          </a:p>
        </p:txBody>
      </p:sp>
      <p:sp>
        <p:nvSpPr>
          <p:cNvPr id="3" name="Text Placeholder 2">
            <a:extLst>
              <a:ext uri="{FF2B5EF4-FFF2-40B4-BE49-F238E27FC236}">
                <a16:creationId xmlns:a16="http://schemas.microsoft.com/office/drawing/2014/main" id="{0171FB6C-AF25-57AE-99ED-D7B8D848B529}"/>
              </a:ext>
            </a:extLst>
          </p:cNvPr>
          <p:cNvSpPr>
            <a:spLocks noGrp="1"/>
          </p:cNvSpPr>
          <p:nvPr>
            <p:ph type="body" idx="1"/>
          </p:nvPr>
        </p:nvSpPr>
        <p:spPr>
          <a:xfrm>
            <a:off x="210848" y="1152475"/>
            <a:ext cx="8735752" cy="3780466"/>
          </a:xfrm>
        </p:spPr>
        <p:txBody>
          <a:bodyPr/>
          <a:lstStyle/>
          <a:p>
            <a:pPr>
              <a:lnSpc>
                <a:spcPct val="114999"/>
              </a:lnSpc>
              <a:buAutoNum type="arabicPeriod"/>
            </a:pPr>
            <a:r>
              <a:rPr lang="en-US">
                <a:solidFill>
                  <a:schemeClr val="accent6"/>
                </a:solidFill>
              </a:rPr>
              <a:t>Estimate </a:t>
            </a:r>
            <a:r>
              <a:rPr lang="en-US"/>
              <a:t>time</a:t>
            </a:r>
          </a:p>
          <a:p>
            <a:pPr lvl="1">
              <a:spcBef>
                <a:spcPts val="0"/>
              </a:spcBef>
            </a:pPr>
            <a:r>
              <a:rPr lang="en-US"/>
              <a:t>How much time do we have to resolve requirements (=issues)?</a:t>
            </a:r>
          </a:p>
          <a:p>
            <a:pPr lvl="1">
              <a:spcBef>
                <a:spcPts val="0"/>
              </a:spcBef>
            </a:pPr>
            <a:r>
              <a:rPr lang="en-US"/>
              <a:t>How much overall effort do we have available?</a:t>
            </a:r>
          </a:p>
          <a:p>
            <a:pPr lvl="1">
              <a:spcBef>
                <a:spcPts val="0"/>
              </a:spcBef>
            </a:pPr>
            <a:r>
              <a:rPr lang="en-US"/>
              <a:t>How long does each requirement need to resolve?</a:t>
            </a:r>
          </a:p>
          <a:p>
            <a:pPr lvl="1">
              <a:spcBef>
                <a:spcPts val="0"/>
              </a:spcBef>
            </a:pPr>
            <a:r>
              <a:rPr lang="en-US"/>
              <a:t>-&gt; done by people doing the actual work; keep learning; </a:t>
            </a:r>
            <a:r>
              <a:rPr lang="en-US">
                <a:solidFill>
                  <a:schemeClr val="accent6"/>
                </a:solidFill>
              </a:rPr>
              <a:t>do it as a team</a:t>
            </a:r>
          </a:p>
          <a:p>
            <a:pPr lvl="1">
              <a:spcBef>
                <a:spcPts val="0"/>
              </a:spcBef>
            </a:pPr>
            <a:endParaRPr lang="en-US"/>
          </a:p>
          <a:p>
            <a:pPr>
              <a:lnSpc>
                <a:spcPct val="114999"/>
              </a:lnSpc>
              <a:buAutoNum type="arabicPeriod"/>
            </a:pPr>
            <a:r>
              <a:rPr lang="en-US">
                <a:solidFill>
                  <a:schemeClr val="accent6"/>
                </a:solidFill>
              </a:rPr>
              <a:t>Prioritize </a:t>
            </a:r>
            <a:r>
              <a:rPr lang="en-US"/>
              <a:t>our work </a:t>
            </a:r>
          </a:p>
          <a:p>
            <a:pPr lvl="1">
              <a:spcBef>
                <a:spcPts val="0"/>
              </a:spcBef>
            </a:pPr>
            <a:r>
              <a:rPr lang="en-US">
                <a:solidFill>
                  <a:srgbClr val="ADADAD"/>
                </a:solidFill>
              </a:rPr>
              <a:t>Collaborators, researchers, Principle Investigators are all affected by project and may have different interests</a:t>
            </a:r>
            <a:endParaRPr lang="en-US">
              <a:solidFill>
                <a:schemeClr val="accent4"/>
              </a:solidFill>
            </a:endParaRPr>
          </a:p>
          <a:p>
            <a:pPr lvl="1">
              <a:lnSpc>
                <a:spcPct val="114999"/>
              </a:lnSpc>
              <a:spcBef>
                <a:spcPts val="0"/>
              </a:spcBef>
            </a:pPr>
            <a:r>
              <a:rPr lang="en-US" err="1">
                <a:solidFill>
                  <a:schemeClr val="accent4"/>
                </a:solidFill>
              </a:rPr>
              <a:t>MoSCoW</a:t>
            </a:r>
            <a:r>
              <a:rPr lang="en-US">
                <a:solidFill>
                  <a:schemeClr val="accent4"/>
                </a:solidFill>
              </a:rPr>
              <a:t> method</a:t>
            </a:r>
            <a:r>
              <a:rPr lang="en-US"/>
              <a:t>: </a:t>
            </a:r>
            <a:r>
              <a:rPr lang="en-US" b="1"/>
              <a:t>M</a:t>
            </a:r>
            <a:r>
              <a:rPr lang="en-US"/>
              <a:t>ust have, </a:t>
            </a:r>
            <a:r>
              <a:rPr lang="en-US" b="1"/>
              <a:t>S</a:t>
            </a:r>
            <a:r>
              <a:rPr lang="en-US"/>
              <a:t>hould have, </a:t>
            </a:r>
            <a:r>
              <a:rPr lang="en-US" b="1"/>
              <a:t>C</a:t>
            </a:r>
            <a:r>
              <a:rPr lang="en-US"/>
              <a:t>ould have, </a:t>
            </a:r>
            <a:r>
              <a:rPr lang="en-US" b="1"/>
              <a:t>W</a:t>
            </a:r>
            <a:r>
              <a:rPr lang="en-US"/>
              <a:t>on't have ( 60% / 20% / 20% / 0% )</a:t>
            </a:r>
            <a:endParaRPr lang="en-US">
              <a:solidFill>
                <a:srgbClr val="ADADAD"/>
              </a:solidFill>
            </a:endParaRPr>
          </a:p>
          <a:p>
            <a:pPr lvl="1">
              <a:spcBef>
                <a:spcPts val="0"/>
              </a:spcBef>
            </a:pPr>
            <a:endParaRPr lang="en-US"/>
          </a:p>
          <a:p>
            <a:pPr>
              <a:lnSpc>
                <a:spcPct val="114999"/>
              </a:lnSpc>
              <a:buAutoNum type="arabicPeriod"/>
            </a:pPr>
            <a:r>
              <a:rPr lang="en-US">
                <a:solidFill>
                  <a:schemeClr val="accent6"/>
                </a:solidFill>
              </a:rPr>
              <a:t>Sprints </a:t>
            </a:r>
            <a:r>
              <a:rPr lang="en-US"/>
              <a:t>tie these things together</a:t>
            </a:r>
          </a:p>
          <a:p>
            <a:pPr lvl="1">
              <a:spcBef>
                <a:spcPts val="0"/>
              </a:spcBef>
            </a:pPr>
            <a:r>
              <a:rPr lang="en-US"/>
              <a:t>W</a:t>
            </a:r>
            <a:r>
              <a:rPr lang="en-US">
                <a:solidFill>
                  <a:srgbClr val="ADADAD"/>
                </a:solidFill>
              </a:rPr>
              <a:t>ork on agreed prioritized things for a given period (1w-1mo)</a:t>
            </a:r>
          </a:p>
          <a:p>
            <a:pPr lvl="1">
              <a:lnSpc>
                <a:spcPct val="114999"/>
              </a:lnSpc>
              <a:spcBef>
                <a:spcPts val="0"/>
              </a:spcBef>
            </a:pPr>
            <a:r>
              <a:rPr lang="en-US">
                <a:solidFill>
                  <a:srgbClr val="ADADAD"/>
                </a:solidFill>
              </a:rPr>
              <a:t>This can be a continuous process</a:t>
            </a:r>
          </a:p>
        </p:txBody>
      </p:sp>
    </p:spTree>
    <p:extLst>
      <p:ext uri="{BB962C8B-B14F-4D97-AF65-F5344CB8AC3E}">
        <p14:creationId xmlns:p14="http://schemas.microsoft.com/office/powerpoint/2010/main" val="4214066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311700" y="445025"/>
            <a:ext cx="8735400" cy="572700"/>
          </a:xfrm>
          <a:prstGeom prst="rect">
            <a:avLst/>
          </a:prstGeom>
          <a:noFill/>
          <a:ln>
            <a:noFill/>
          </a:ln>
        </p:spPr>
        <p:txBody>
          <a:bodyPr spcFirstLastPara="1" wrap="square" lIns="91425" tIns="91425" rIns="91425" bIns="91425" anchor="t" anchorCtr="0">
            <a:noAutofit/>
          </a:bodyPr>
          <a:lstStyle/>
          <a:p>
            <a:r>
              <a:rPr lang="en" sz="2400"/>
              <a:t>Section 6: Apply learned skills to your own projects</a:t>
            </a:r>
            <a:endParaRPr sz="2400"/>
          </a:p>
          <a:p>
            <a:pPr marL="0" lvl="0" indent="0" algn="l" rtl="0">
              <a:lnSpc>
                <a:spcPct val="100000"/>
              </a:lnSpc>
              <a:spcBef>
                <a:spcPts val="0"/>
              </a:spcBef>
              <a:spcAft>
                <a:spcPts val="0"/>
              </a:spcAft>
              <a:buSzPts val="2800"/>
              <a:buNone/>
            </a:pPr>
            <a:endParaRPr sz="2400"/>
          </a:p>
        </p:txBody>
      </p:sp>
      <p:sp>
        <p:nvSpPr>
          <p:cNvPr id="310" name="Google Shape;310;p40"/>
          <p:cNvSpPr txBox="1">
            <a:spLocks noGrp="1"/>
          </p:cNvSpPr>
          <p:nvPr>
            <p:ph type="body" idx="1"/>
          </p:nvPr>
        </p:nvSpPr>
        <p:spPr>
          <a:xfrm>
            <a:off x="311700" y="1017725"/>
            <a:ext cx="8520600" cy="3657600"/>
          </a:xfrm>
          <a:prstGeom prst="rect">
            <a:avLst/>
          </a:prstGeom>
          <a:noFill/>
          <a:ln>
            <a:noFill/>
          </a:ln>
        </p:spPr>
        <p:txBody>
          <a:bodyPr spcFirstLastPara="1" wrap="square" lIns="91425" tIns="91425" rIns="91425" bIns="91425" anchor="t" anchorCtr="0">
            <a:normAutofit/>
          </a:bodyPr>
          <a:lstStyle/>
          <a:p>
            <a:pPr marL="457200" lvl="0" indent="-334010" algn="l" rtl="0">
              <a:lnSpc>
                <a:spcPct val="115000"/>
              </a:lnSpc>
              <a:spcBef>
                <a:spcPts val="0"/>
              </a:spcBef>
              <a:spcAft>
                <a:spcPts val="0"/>
              </a:spcAft>
              <a:buSzPct val="100000"/>
              <a:buChar char="●"/>
            </a:pPr>
            <a:br>
              <a:rPr lang="en"/>
            </a:br>
            <a:endParaRPr lang="en-US"/>
          </a:p>
        </p:txBody>
      </p:sp>
      <p:sp>
        <p:nvSpPr>
          <p:cNvPr id="311" name="Google Shape;311;p40"/>
          <p:cNvSpPr txBox="1"/>
          <p:nvPr/>
        </p:nvSpPr>
        <p:spPr>
          <a:xfrm>
            <a:off x="0" y="4675300"/>
            <a:ext cx="9144000" cy="4617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For software to succeed it needs to be managed as well as developed</a:t>
            </a:r>
            <a:endParaRPr sz="1800" b="1">
              <a:solidFill>
                <a:schemeClr val="dk2"/>
              </a:solidFill>
            </a:endParaRPr>
          </a:p>
        </p:txBody>
      </p:sp>
      <p:pic>
        <p:nvPicPr>
          <p:cNvPr id="2" name="Picture 1" descr="A white text with black text&#10;&#10;Description automatically generated">
            <a:extLst>
              <a:ext uri="{FF2B5EF4-FFF2-40B4-BE49-F238E27FC236}">
                <a16:creationId xmlns:a16="http://schemas.microsoft.com/office/drawing/2014/main" id="{6981AC76-60D7-E106-9E10-75A20047B3E4}"/>
              </a:ext>
            </a:extLst>
          </p:cNvPr>
          <p:cNvPicPr>
            <a:picLocks noChangeAspect="1"/>
          </p:cNvPicPr>
          <p:nvPr/>
        </p:nvPicPr>
        <p:blipFill>
          <a:blip r:embed="rId3"/>
          <a:stretch>
            <a:fillRect/>
          </a:stretch>
        </p:blipFill>
        <p:spPr>
          <a:xfrm>
            <a:off x="390525" y="1211698"/>
            <a:ext cx="7491412" cy="2567702"/>
          </a:xfrm>
          <a:prstGeom prst="rect">
            <a:avLst/>
          </a:prstGeom>
        </p:spPr>
      </p:pic>
    </p:spTree>
    <p:extLst>
      <p:ext uri="{BB962C8B-B14F-4D97-AF65-F5344CB8AC3E}">
        <p14:creationId xmlns:p14="http://schemas.microsoft.com/office/powerpoint/2010/main" val="1346874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ow does a caterpillar turn into a butterfly? | Discover Wildlife">
            <a:extLst>
              <a:ext uri="{FF2B5EF4-FFF2-40B4-BE49-F238E27FC236}">
                <a16:creationId xmlns:a16="http://schemas.microsoft.com/office/drawing/2014/main" id="{9747C108-8CEB-E9A7-52A5-B0306CDF4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9903"/>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D18040-ADAB-F44A-A36C-137EDAD2B552}"/>
              </a:ext>
            </a:extLst>
          </p:cNvPr>
          <p:cNvSpPr>
            <a:spLocks noGrp="1"/>
          </p:cNvSpPr>
          <p:nvPr>
            <p:ph type="title"/>
          </p:nvPr>
        </p:nvSpPr>
        <p:spPr>
          <a:xfrm>
            <a:off x="311700" y="129867"/>
            <a:ext cx="8520600" cy="572700"/>
          </a:xfrm>
        </p:spPr>
        <p:txBody>
          <a:bodyPr/>
          <a:lstStyle/>
          <a:p>
            <a:r>
              <a:rPr lang="en-NL" sz="2400"/>
              <a:t>Congratulations! You have transformed from a simple programmer to a full-grown software engineer!</a:t>
            </a:r>
          </a:p>
        </p:txBody>
      </p:sp>
      <p:pic>
        <p:nvPicPr>
          <p:cNvPr id="4" name="Harp sound effect [ ezmp3.cc ]">
            <a:hlinkClick r:id="" action="ppaction://media"/>
            <a:extLst>
              <a:ext uri="{FF2B5EF4-FFF2-40B4-BE49-F238E27FC236}">
                <a16:creationId xmlns:a16="http://schemas.microsoft.com/office/drawing/2014/main" id="{40D5408F-7C2D-FAE1-5518-559BD61B19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3569" y="5257698"/>
            <a:ext cx="416847" cy="416847"/>
          </a:xfrm>
          <a:prstGeom prst="rect">
            <a:avLst/>
          </a:prstGeom>
        </p:spPr>
      </p:pic>
    </p:spTree>
    <p:extLst>
      <p:ext uri="{BB962C8B-B14F-4D97-AF65-F5344CB8AC3E}">
        <p14:creationId xmlns:p14="http://schemas.microsoft.com/office/powerpoint/2010/main" val="26605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0"/>
                                        <p:tgtEl>
                                          <p:spTgt spid="6"/>
                                        </p:tgtEl>
                                      </p:cBhvr>
                                    </p:animEffect>
                                  </p:childTnLst>
                                </p:cTn>
                              </p:par>
                              <p:par>
                                <p:cTn id="8" presetID="1" presetClass="mediacall" presetSubtype="0" fill="hold" nodeType="withEffect">
                                  <p:stCondLst>
                                    <p:cond delay="0"/>
                                  </p:stCondLst>
                                  <p:childTnLs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remove" display="0">
                  <p:stCondLst>
                    <p:cond delay="indefinite"/>
                  </p:stCondLst>
                  <p:endCondLst>
                    <p:cond evt="onStopAudio" delay="0">
                      <p:tgtEl>
                        <p:sldTgt/>
                      </p:tgtEl>
                    </p:cond>
                  </p:endCondLst>
                </p:cTn>
                <p:tgtEl>
                  <p:spTgt spid="4"/>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CEA6-A940-694A-827D-662E66D9CE30}"/>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EC797F58-FDB2-8C44-A83F-3E7FB0AB102A}"/>
              </a:ext>
            </a:extLst>
          </p:cNvPr>
          <p:cNvSpPr>
            <a:spLocks noGrp="1"/>
          </p:cNvSpPr>
          <p:nvPr>
            <p:ph type="body" idx="1"/>
          </p:nvPr>
        </p:nvSpPr>
        <p:spPr>
          <a:xfrm>
            <a:off x="6392908" y="-76200"/>
            <a:ext cx="2439392" cy="5050971"/>
          </a:xfrm>
        </p:spPr>
        <p:txBody>
          <a:bodyPr/>
          <a:lstStyle/>
          <a:p>
            <a:r>
              <a:rPr lang="en-NL">
                <a:solidFill>
                  <a:srgbClr val="0000FF"/>
                </a:solidFill>
              </a:rPr>
              <a:t>Design</a:t>
            </a:r>
          </a:p>
          <a:p>
            <a:r>
              <a:rPr lang="en-NL">
                <a:solidFill>
                  <a:srgbClr val="0000FF"/>
                </a:solidFill>
              </a:rPr>
              <a:t>Requirements</a:t>
            </a:r>
          </a:p>
          <a:p>
            <a:r>
              <a:rPr lang="en-NL">
                <a:solidFill>
                  <a:srgbClr val="0000FF"/>
                </a:solidFill>
              </a:rPr>
              <a:t>Automated testing</a:t>
            </a:r>
          </a:p>
          <a:p>
            <a:r>
              <a:rPr lang="en-NL">
                <a:solidFill>
                  <a:srgbClr val="0000FF"/>
                </a:solidFill>
              </a:rPr>
              <a:t>Code quality</a:t>
            </a:r>
          </a:p>
          <a:p>
            <a:r>
              <a:rPr lang="en-NL">
                <a:solidFill>
                  <a:srgbClr val="0000FF"/>
                </a:solidFill>
              </a:rPr>
              <a:t>Linter</a:t>
            </a:r>
          </a:p>
          <a:p>
            <a:r>
              <a:rPr lang="en-NL">
                <a:solidFill>
                  <a:srgbClr val="0000FF"/>
                </a:solidFill>
              </a:rPr>
              <a:t>Continuous Integration</a:t>
            </a:r>
          </a:p>
          <a:p>
            <a:r>
              <a:rPr lang="en-NL">
                <a:solidFill>
                  <a:srgbClr val="0000FF"/>
                </a:solidFill>
              </a:rPr>
              <a:t>Packaging</a:t>
            </a:r>
          </a:p>
          <a:p>
            <a:r>
              <a:rPr lang="en-NL">
                <a:solidFill>
                  <a:srgbClr val="0000FF"/>
                </a:solidFill>
              </a:rPr>
              <a:t>Documentation</a:t>
            </a:r>
          </a:p>
          <a:p>
            <a:r>
              <a:rPr lang="en-NL">
                <a:solidFill>
                  <a:srgbClr val="0000FF"/>
                </a:solidFill>
              </a:rPr>
              <a:t>Peer review</a:t>
            </a:r>
          </a:p>
          <a:p>
            <a:r>
              <a:rPr lang="en-NL">
                <a:solidFill>
                  <a:srgbClr val="0000FF"/>
                </a:solidFill>
              </a:rPr>
              <a:t>Project organisation</a:t>
            </a:r>
          </a:p>
          <a:p>
            <a:r>
              <a:rPr lang="en-NL">
                <a:solidFill>
                  <a:srgbClr val="0000FF"/>
                </a:solidFill>
              </a:rPr>
              <a:t>Feature branching</a:t>
            </a:r>
          </a:p>
          <a:p>
            <a:endParaRPr lang="en-NL">
              <a:solidFill>
                <a:srgbClr val="0000FF"/>
              </a:solidFill>
            </a:endParaRPr>
          </a:p>
        </p:txBody>
      </p:sp>
      <p:pic>
        <p:nvPicPr>
          <p:cNvPr id="4" name="Picture 3">
            <a:extLst>
              <a:ext uri="{FF2B5EF4-FFF2-40B4-BE49-F238E27FC236}">
                <a16:creationId xmlns:a16="http://schemas.microsoft.com/office/drawing/2014/main" id="{63BD9BC5-41E8-6C4C-AFFD-C8C9DA47A60E}"/>
              </a:ext>
            </a:extLst>
          </p:cNvPr>
          <p:cNvPicPr>
            <a:picLocks noChangeAspect="1"/>
          </p:cNvPicPr>
          <p:nvPr/>
        </p:nvPicPr>
        <p:blipFill>
          <a:blip r:embed="rId3"/>
          <a:stretch>
            <a:fillRect/>
          </a:stretch>
        </p:blipFill>
        <p:spPr>
          <a:xfrm>
            <a:off x="0" y="0"/>
            <a:ext cx="6392908" cy="5143500"/>
          </a:xfrm>
          <a:prstGeom prst="rect">
            <a:avLst/>
          </a:prstGeom>
        </p:spPr>
      </p:pic>
    </p:spTree>
    <p:extLst>
      <p:ext uri="{BB962C8B-B14F-4D97-AF65-F5344CB8AC3E}">
        <p14:creationId xmlns:p14="http://schemas.microsoft.com/office/powerpoint/2010/main" val="15442254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6B8F11-8F62-D84D-8978-D6C3E1F6EB0A}"/>
              </a:ext>
            </a:extLst>
          </p:cNvPr>
          <p:cNvSpPr>
            <a:spLocks noGrp="1"/>
          </p:cNvSpPr>
          <p:nvPr>
            <p:ph type="body" idx="1"/>
          </p:nvPr>
        </p:nvSpPr>
        <p:spPr/>
        <p:txBody>
          <a:bodyPr/>
          <a:lstStyle/>
          <a:p>
            <a:endParaRPr lang="en-NL"/>
          </a:p>
        </p:txBody>
      </p:sp>
      <p:pic>
        <p:nvPicPr>
          <p:cNvPr id="1026" name="Picture 2" descr="Elephant in the room by pepey on DeviantArt">
            <a:extLst>
              <a:ext uri="{FF2B5EF4-FFF2-40B4-BE49-F238E27FC236}">
                <a16:creationId xmlns:a16="http://schemas.microsoft.com/office/drawing/2014/main" id="{AE803946-BC53-2344-81E3-EBA8955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718" y="41548"/>
            <a:ext cx="704056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2FC20E-27A0-5045-AB54-BD54ACA17FED}"/>
              </a:ext>
            </a:extLst>
          </p:cNvPr>
          <p:cNvSpPr>
            <a:spLocks noGrp="1"/>
          </p:cNvSpPr>
          <p:nvPr>
            <p:ph type="title"/>
          </p:nvPr>
        </p:nvSpPr>
        <p:spPr>
          <a:xfrm>
            <a:off x="1164770" y="41548"/>
            <a:ext cx="6477001" cy="1460681"/>
          </a:xfrm>
        </p:spPr>
        <p:txBody>
          <a:bodyPr/>
          <a:lstStyle/>
          <a:p>
            <a:r>
              <a:rPr lang="en-NL">
                <a:solidFill>
                  <a:schemeClr val="bg1"/>
                </a:solidFill>
              </a:rPr>
              <a:t>We can teach you some useful skills, but unfortunately in software engineering experience matters…</a:t>
            </a:r>
          </a:p>
        </p:txBody>
      </p:sp>
    </p:spTree>
    <p:extLst>
      <p:ext uri="{BB962C8B-B14F-4D97-AF65-F5344CB8AC3E}">
        <p14:creationId xmlns:p14="http://schemas.microsoft.com/office/powerpoint/2010/main" val="2107924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88AC-F63E-A042-96FB-0D98F22066FF}"/>
              </a:ext>
            </a:extLst>
          </p:cNvPr>
          <p:cNvSpPr>
            <a:spLocks noGrp="1"/>
          </p:cNvSpPr>
          <p:nvPr>
            <p:ph type="title"/>
          </p:nvPr>
        </p:nvSpPr>
        <p:spPr/>
        <p:txBody>
          <a:bodyPr/>
          <a:lstStyle/>
          <a:p>
            <a:r>
              <a:rPr lang="en-NL"/>
              <a:t>Next steps</a:t>
            </a:r>
          </a:p>
        </p:txBody>
      </p:sp>
      <p:sp>
        <p:nvSpPr>
          <p:cNvPr id="3" name="Text Placeholder 2">
            <a:extLst>
              <a:ext uri="{FF2B5EF4-FFF2-40B4-BE49-F238E27FC236}">
                <a16:creationId xmlns:a16="http://schemas.microsoft.com/office/drawing/2014/main" id="{96E85702-0B7A-0145-9231-616BE0BD6544}"/>
              </a:ext>
            </a:extLst>
          </p:cNvPr>
          <p:cNvSpPr>
            <a:spLocks noGrp="1"/>
          </p:cNvSpPr>
          <p:nvPr>
            <p:ph type="body" idx="1"/>
          </p:nvPr>
        </p:nvSpPr>
        <p:spPr/>
        <p:txBody>
          <a:bodyPr/>
          <a:lstStyle/>
          <a:p>
            <a:r>
              <a:rPr lang="en-NL"/>
              <a:t>Apply what you learned in your own projects.</a:t>
            </a:r>
          </a:p>
          <a:p>
            <a:pPr lvl="1"/>
            <a:r>
              <a:rPr lang="en-NL"/>
              <a:t>Measure code coverage and code quality, slowly build this up over time.</a:t>
            </a:r>
          </a:p>
          <a:p>
            <a:r>
              <a:rPr lang="en-NL"/>
              <a:t>Self-learning (see collaborative documents for resources)</a:t>
            </a:r>
          </a:p>
          <a:p>
            <a:pPr lvl="1"/>
            <a:r>
              <a:rPr lang="en-NL"/>
              <a:t>Read a book</a:t>
            </a:r>
          </a:p>
          <a:p>
            <a:pPr lvl="1"/>
            <a:r>
              <a:rPr lang="en-NL"/>
              <a:t>Watch youtube</a:t>
            </a:r>
          </a:p>
          <a:p>
            <a:pPr lvl="1"/>
            <a:r>
              <a:rPr lang="en-NL"/>
              <a:t>Online courses and tutorials</a:t>
            </a:r>
          </a:p>
          <a:p>
            <a:pPr lvl="1"/>
            <a:endParaRPr lang="en-NL"/>
          </a:p>
          <a:p>
            <a:endParaRPr lang="en-NL"/>
          </a:p>
        </p:txBody>
      </p:sp>
    </p:spTree>
    <p:extLst>
      <p:ext uri="{BB962C8B-B14F-4D97-AF65-F5344CB8AC3E}">
        <p14:creationId xmlns:p14="http://schemas.microsoft.com/office/powerpoint/2010/main" val="856445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4" name="Picture 3">
            <a:extLst>
              <a:ext uri="{FF2B5EF4-FFF2-40B4-BE49-F238E27FC236}">
                <a16:creationId xmlns:a16="http://schemas.microsoft.com/office/drawing/2014/main" id="{CA0F9123-DAF8-9D4C-8B4C-F2E119EC0151}"/>
              </a:ext>
            </a:extLst>
          </p:cNvPr>
          <p:cNvPicPr>
            <a:picLocks noChangeAspect="1"/>
          </p:cNvPicPr>
          <p:nvPr/>
        </p:nvPicPr>
        <p:blipFill>
          <a:blip r:embed="rId3"/>
          <a:stretch>
            <a:fillRect/>
          </a:stretch>
        </p:blipFill>
        <p:spPr>
          <a:xfrm>
            <a:off x="-1" y="0"/>
            <a:ext cx="9145647" cy="5143500"/>
          </a:xfrm>
          <a:prstGeom prst="rect">
            <a:avLst/>
          </a:prstGeom>
        </p:spPr>
      </p:pic>
      <p:sp>
        <p:nvSpPr>
          <p:cNvPr id="169" name="Google Shape;169;p21"/>
          <p:cNvSpPr txBox="1">
            <a:spLocks noGrp="1"/>
          </p:cNvSpPr>
          <p:nvPr>
            <p:ph type="ctrTitle"/>
          </p:nvPr>
        </p:nvSpPr>
        <p:spPr>
          <a:xfrm>
            <a:off x="1654732" y="1725650"/>
            <a:ext cx="5834552"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4000"/>
              <a:t>Intermediate Research Software Development in Python</a:t>
            </a:r>
            <a:endParaRPr lang="nl-NL" sz="4000" i="1"/>
          </a:p>
        </p:txBody>
      </p:sp>
      <p:sp>
        <p:nvSpPr>
          <p:cNvPr id="170" name="Google Shape;170;p21"/>
          <p:cNvSpPr txBox="1">
            <a:spLocks noGrp="1"/>
          </p:cNvSpPr>
          <p:nvPr>
            <p:ph type="subTitle" idx="1"/>
          </p:nvPr>
        </p:nvSpPr>
        <p:spPr>
          <a:xfrm>
            <a:off x="4702142" y="3853300"/>
            <a:ext cx="3636171" cy="1013344"/>
          </a:xfrm>
          <a:prstGeom prst="rect">
            <a:avLst/>
          </a:prstGeom>
          <a:noFill/>
          <a:ln>
            <a:noFill/>
          </a:ln>
        </p:spPr>
        <p:txBody>
          <a:bodyPr spcFirstLastPara="1" wrap="square" lIns="91425" tIns="91425" rIns="91425" bIns="91425" anchor="t" anchorCtr="0">
            <a:noAutofit/>
          </a:bodyPr>
          <a:lstStyle/>
          <a:p>
            <a:pPr marL="0" indent="0"/>
            <a:r>
              <a:rPr lang="en" sz="1800" i="1" dirty="0">
                <a:solidFill>
                  <a:schemeClr val="tx1"/>
                </a:solidFill>
              </a:rPr>
              <a:t>25</a:t>
            </a:r>
            <a:r>
              <a:rPr lang="en" sz="1800" i="1" baseline="30000" dirty="0">
                <a:solidFill>
                  <a:schemeClr val="tx1"/>
                </a:solidFill>
              </a:rPr>
              <a:t>th</a:t>
            </a:r>
            <a:r>
              <a:rPr lang="en" sz="1800" i="1" dirty="0">
                <a:solidFill>
                  <a:schemeClr val="tx1"/>
                </a:solidFill>
              </a:rPr>
              <a:t> and 26</a:t>
            </a:r>
            <a:r>
              <a:rPr lang="en" sz="1800" i="1" baseline="30000" dirty="0">
                <a:solidFill>
                  <a:schemeClr val="tx1"/>
                </a:solidFill>
              </a:rPr>
              <a:t>th</a:t>
            </a:r>
            <a:r>
              <a:rPr lang="en" sz="1800" i="1" dirty="0">
                <a:solidFill>
                  <a:schemeClr val="tx1"/>
                </a:solidFill>
              </a:rPr>
              <a:t> of November 2024</a:t>
            </a:r>
            <a:endParaRPr lang="nl-NL" sz="1800" i="1" dirty="0">
              <a:solidFill>
                <a:schemeClr val="tx1"/>
              </a:solidFill>
            </a:endParaRPr>
          </a:p>
          <a:p>
            <a:pPr marL="0" lvl="0" indent="0" algn="ctr" rtl="0">
              <a:spcBef>
                <a:spcPts val="0"/>
              </a:spcBef>
              <a:spcAft>
                <a:spcPts val="0"/>
              </a:spcAft>
              <a:buSzPts val="2800"/>
              <a:buNone/>
            </a:pPr>
            <a:r>
              <a:rPr lang="en" sz="1200" dirty="0">
                <a:solidFill>
                  <a:schemeClr val="tx1"/>
                </a:solidFill>
              </a:rPr>
              <a:t>Slides borrowed from Aleksandra </a:t>
            </a:r>
            <a:r>
              <a:rPr lang="en" sz="1200" dirty="0" err="1">
                <a:solidFill>
                  <a:schemeClr val="tx1"/>
                </a:solidFill>
              </a:rPr>
              <a:t>Nenadic</a:t>
            </a:r>
            <a:r>
              <a:rPr lang="en" sz="1200" dirty="0">
                <a:solidFill>
                  <a:schemeClr val="tx1"/>
                </a:solidFill>
              </a:rPr>
              <a:t>, </a:t>
            </a:r>
          </a:p>
          <a:p>
            <a:pPr marL="0" lvl="0" indent="0" algn="ctr" rtl="0">
              <a:spcBef>
                <a:spcPts val="0"/>
              </a:spcBef>
              <a:spcAft>
                <a:spcPts val="0"/>
              </a:spcAft>
              <a:buSzPts val="2800"/>
              <a:buNone/>
            </a:pPr>
            <a:r>
              <a:rPr lang="en" sz="1200" dirty="0">
                <a:solidFill>
                  <a:schemeClr val="tx1"/>
                </a:solidFill>
              </a:rPr>
              <a:t>UK Software Sustainability Institute</a:t>
            </a:r>
            <a:endParaRPr sz="1200" b="1" dirty="0">
              <a:solidFill>
                <a:schemeClr val="tx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B09E-2C2A-6F4C-A0B6-FB72D4CFBF4E}"/>
              </a:ext>
            </a:extLst>
          </p:cNvPr>
          <p:cNvSpPr>
            <a:spLocks noGrp="1"/>
          </p:cNvSpPr>
          <p:nvPr>
            <p:ph type="title"/>
          </p:nvPr>
        </p:nvSpPr>
        <p:spPr/>
        <p:txBody>
          <a:bodyPr/>
          <a:lstStyle/>
          <a:p>
            <a:r>
              <a:rPr lang="en-NL"/>
              <a:t>What did you learn that is maybe more important than experience?</a:t>
            </a:r>
          </a:p>
        </p:txBody>
      </p:sp>
      <p:sp>
        <p:nvSpPr>
          <p:cNvPr id="5" name="Text Placeholder 4">
            <a:extLst>
              <a:ext uri="{FF2B5EF4-FFF2-40B4-BE49-F238E27FC236}">
                <a16:creationId xmlns:a16="http://schemas.microsoft.com/office/drawing/2014/main" id="{8F511111-E1C2-FC4C-BA5B-B421F82C66C3}"/>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39533375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B09E-2C2A-6F4C-A0B6-FB72D4CFBF4E}"/>
              </a:ext>
            </a:extLst>
          </p:cNvPr>
          <p:cNvSpPr>
            <a:spLocks noGrp="1"/>
          </p:cNvSpPr>
          <p:nvPr>
            <p:ph type="title"/>
          </p:nvPr>
        </p:nvSpPr>
        <p:spPr/>
        <p:txBody>
          <a:bodyPr/>
          <a:lstStyle/>
          <a:p>
            <a:r>
              <a:rPr lang="en-NL"/>
              <a:t>What did you learn that is maybe more important than experience:</a:t>
            </a:r>
          </a:p>
        </p:txBody>
      </p:sp>
      <p:sp>
        <p:nvSpPr>
          <p:cNvPr id="3" name="Text Placeholder 2">
            <a:extLst>
              <a:ext uri="{FF2B5EF4-FFF2-40B4-BE49-F238E27FC236}">
                <a16:creationId xmlns:a16="http://schemas.microsoft.com/office/drawing/2014/main" id="{DC73CD6E-462A-FF47-9752-8B779DDFDA00}"/>
              </a:ext>
            </a:extLst>
          </p:cNvPr>
          <p:cNvSpPr>
            <a:spLocks noGrp="1"/>
          </p:cNvSpPr>
          <p:nvPr>
            <p:ph type="body" idx="1"/>
          </p:nvPr>
        </p:nvSpPr>
        <p:spPr>
          <a:xfrm>
            <a:off x="2042529" y="1727100"/>
            <a:ext cx="8520600" cy="3416400"/>
          </a:xfrm>
        </p:spPr>
        <p:txBody>
          <a:bodyPr/>
          <a:lstStyle/>
          <a:p>
            <a:pPr marL="114300" indent="0">
              <a:buNone/>
            </a:pPr>
            <a:r>
              <a:rPr lang="en-NL" sz="7200">
                <a:solidFill>
                  <a:srgbClr val="FF85FF"/>
                </a:solidFill>
              </a:rPr>
              <a:t>ATTITUDE</a:t>
            </a:r>
            <a:endParaRPr lang="en-US" sz="7200">
              <a:solidFill>
                <a:srgbClr val="FF85FF"/>
              </a:solidFill>
            </a:endParaRPr>
          </a:p>
        </p:txBody>
      </p:sp>
    </p:spTree>
    <p:extLst>
      <p:ext uri="{BB962C8B-B14F-4D97-AF65-F5344CB8AC3E}">
        <p14:creationId xmlns:p14="http://schemas.microsoft.com/office/powerpoint/2010/main" val="3688332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84157-14A2-5237-4A04-57110A4076EA}"/>
              </a:ext>
            </a:extLst>
          </p:cNvPr>
          <p:cNvSpPr>
            <a:spLocks noGrp="1"/>
          </p:cNvSpPr>
          <p:nvPr>
            <p:ph type="title"/>
          </p:nvPr>
        </p:nvSpPr>
        <p:spPr/>
        <p:txBody>
          <a:bodyPr/>
          <a:lstStyle/>
          <a:p>
            <a:r>
              <a:rPr lang="en-US"/>
              <a:t>Left-over slides from Section 5</a:t>
            </a:r>
          </a:p>
        </p:txBody>
      </p:sp>
      <p:sp>
        <p:nvSpPr>
          <p:cNvPr id="3" name="Text Placeholder 2">
            <a:extLst>
              <a:ext uri="{FF2B5EF4-FFF2-40B4-BE49-F238E27FC236}">
                <a16:creationId xmlns:a16="http://schemas.microsoft.com/office/drawing/2014/main" id="{340105B6-BB44-0FDC-4B6D-A83C8A49F2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03023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311700" y="445025"/>
            <a:ext cx="8735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t>Section 5: Managing and Improving Software Over Its Lifetime			</a:t>
            </a:r>
            <a:endParaRPr sz="2400"/>
          </a:p>
          <a:p>
            <a:pPr marL="0" lvl="0" indent="0" algn="l" rtl="0">
              <a:lnSpc>
                <a:spcPct val="100000"/>
              </a:lnSpc>
              <a:spcBef>
                <a:spcPts val="0"/>
              </a:spcBef>
              <a:spcAft>
                <a:spcPts val="0"/>
              </a:spcAft>
              <a:buSzPts val="2800"/>
              <a:buNone/>
            </a:pPr>
            <a:endParaRPr sz="2400"/>
          </a:p>
        </p:txBody>
      </p:sp>
      <p:sp>
        <p:nvSpPr>
          <p:cNvPr id="310" name="Google Shape;310;p40"/>
          <p:cNvSpPr txBox="1">
            <a:spLocks noGrp="1"/>
          </p:cNvSpPr>
          <p:nvPr>
            <p:ph type="body" idx="1"/>
          </p:nvPr>
        </p:nvSpPr>
        <p:spPr>
          <a:xfrm>
            <a:off x="311700" y="1017725"/>
            <a:ext cx="8520600" cy="3657600"/>
          </a:xfrm>
          <a:prstGeom prst="rect">
            <a:avLst/>
          </a:prstGeom>
          <a:noFill/>
          <a:ln>
            <a:noFill/>
          </a:ln>
        </p:spPr>
        <p:txBody>
          <a:bodyPr spcFirstLastPara="1" wrap="square" lIns="91425" tIns="91425" rIns="91425" bIns="91425" anchor="t" anchorCtr="0">
            <a:normAutofit fontScale="92500" lnSpcReduction="20000"/>
          </a:bodyPr>
          <a:lstStyle/>
          <a:p>
            <a:pPr marL="457200" lvl="0" indent="-334327" algn="l" rtl="0">
              <a:lnSpc>
                <a:spcPct val="115000"/>
              </a:lnSpc>
              <a:spcBef>
                <a:spcPts val="0"/>
              </a:spcBef>
              <a:spcAft>
                <a:spcPts val="0"/>
              </a:spcAft>
              <a:buSzPct val="100000"/>
              <a:buChar char="●"/>
            </a:pPr>
            <a:r>
              <a:rPr lang="en"/>
              <a:t>Tracking issues, managing team communications and software project planning and management. </a:t>
            </a:r>
            <a:r>
              <a:rPr lang="en" b="1"/>
              <a:t>See how far you get!</a:t>
            </a:r>
            <a:br>
              <a:rPr lang="en"/>
            </a:br>
            <a:endParaRPr/>
          </a:p>
          <a:p>
            <a:pPr marL="457200" lvl="0" indent="-334327" algn="l" rtl="0">
              <a:lnSpc>
                <a:spcPct val="115000"/>
              </a:lnSpc>
              <a:spcBef>
                <a:spcPts val="0"/>
              </a:spcBef>
              <a:spcAft>
                <a:spcPts val="0"/>
              </a:spcAft>
              <a:buSzPct val="100000"/>
              <a:buChar char="●"/>
            </a:pPr>
            <a:r>
              <a:rPr lang="en"/>
              <a:t>Assessing software for suitability</a:t>
            </a:r>
            <a:endParaRPr lang="en-GB"/>
          </a:p>
          <a:p>
            <a:pPr marL="914400" lvl="1" indent="-310832" algn="l" rtl="0">
              <a:lnSpc>
                <a:spcPct val="115000"/>
              </a:lnSpc>
              <a:spcBef>
                <a:spcPts val="0"/>
              </a:spcBef>
              <a:spcAft>
                <a:spcPts val="0"/>
              </a:spcAft>
              <a:buSzPct val="100000"/>
              <a:buChar char="○"/>
            </a:pPr>
            <a:r>
              <a:rPr lang="en-GB"/>
              <a:t>Using issues to record software problems</a:t>
            </a:r>
          </a:p>
          <a:p>
            <a:pPr marL="914400" lvl="1" indent="-310832" algn="l" rtl="0">
              <a:lnSpc>
                <a:spcPct val="115000"/>
              </a:lnSpc>
              <a:spcBef>
                <a:spcPts val="0"/>
              </a:spcBef>
              <a:spcAft>
                <a:spcPts val="0"/>
              </a:spcAft>
              <a:buSzPct val="100000"/>
              <a:buChar char="○"/>
            </a:pPr>
            <a:r>
              <a:rPr lang="en"/>
              <a:t>It's good to be diligent in selecting software we want to use in our projects</a:t>
            </a:r>
            <a:br>
              <a:rPr lang="en"/>
            </a:br>
            <a:endParaRPr/>
          </a:p>
          <a:p>
            <a:pPr marL="457200" lvl="0" indent="-334327" algn="l" rtl="0">
              <a:lnSpc>
                <a:spcPct val="115000"/>
              </a:lnSpc>
              <a:spcBef>
                <a:spcPts val="0"/>
              </a:spcBef>
              <a:spcAft>
                <a:spcPts val="0"/>
              </a:spcAft>
              <a:buSzPct val="100000"/>
              <a:buChar char="●"/>
            </a:pPr>
            <a:r>
              <a:rPr lang="en"/>
              <a:t>Software improvement through feedback</a:t>
            </a:r>
            <a:endParaRPr/>
          </a:p>
          <a:p>
            <a:pPr marL="914400" lvl="1" indent="-310832" algn="l" rtl="0">
              <a:lnSpc>
                <a:spcPct val="115000"/>
              </a:lnSpc>
              <a:spcBef>
                <a:spcPts val="0"/>
              </a:spcBef>
              <a:spcAft>
                <a:spcPts val="0"/>
              </a:spcAft>
              <a:buSzPct val="100000"/>
              <a:buChar char="○"/>
            </a:pPr>
            <a:r>
              <a:rPr lang="en"/>
              <a:t>Estimating effort for resolving recorded issues, and </a:t>
            </a:r>
            <a:r>
              <a:rPr lang="en" err="1"/>
              <a:t>prioritisation</a:t>
            </a:r>
            <a:r>
              <a:rPr lang="en"/>
              <a:t> using </a:t>
            </a:r>
            <a:r>
              <a:rPr lang="en" err="1"/>
              <a:t>MoSCoW</a:t>
            </a:r>
            <a:endParaRPr/>
          </a:p>
          <a:p>
            <a:pPr marL="914400" lvl="1" indent="-310832" algn="l" rtl="0">
              <a:lnSpc>
                <a:spcPct val="115000"/>
              </a:lnSpc>
              <a:spcBef>
                <a:spcPts val="0"/>
              </a:spcBef>
              <a:spcAft>
                <a:spcPts val="0"/>
              </a:spcAft>
              <a:buSzPct val="100000"/>
              <a:buChar char="○"/>
            </a:pPr>
            <a:r>
              <a:rPr lang="en"/>
              <a:t>Using a group mini-sprint to </a:t>
            </a:r>
            <a:r>
              <a:rPr lang="en" err="1"/>
              <a:t>organise</a:t>
            </a:r>
            <a:r>
              <a:rPr lang="en"/>
              <a:t> work on resolving issues</a:t>
            </a:r>
            <a:br>
              <a:rPr lang="en"/>
            </a:br>
            <a:endParaRPr/>
          </a:p>
          <a:p>
            <a:pPr marL="457200" lvl="0" indent="-334327" algn="l" rtl="0">
              <a:spcBef>
                <a:spcPts val="0"/>
              </a:spcBef>
              <a:spcAft>
                <a:spcPts val="0"/>
              </a:spcAft>
              <a:buSzPct val="100000"/>
              <a:buChar char="●"/>
            </a:pPr>
            <a:r>
              <a:rPr lang="en"/>
              <a:t>Effort estimation and </a:t>
            </a:r>
            <a:r>
              <a:rPr lang="en" err="1"/>
              <a:t>prioritisation</a:t>
            </a:r>
            <a:r>
              <a:rPr lang="en"/>
              <a:t> are key tools to maintain development focus on…</a:t>
            </a:r>
            <a:endParaRPr/>
          </a:p>
          <a:p>
            <a:pPr marL="914400" lvl="1" indent="-310832" algn="l" rtl="0">
              <a:spcBef>
                <a:spcPts val="0"/>
              </a:spcBef>
              <a:spcAft>
                <a:spcPts val="0"/>
              </a:spcAft>
              <a:buSzPct val="100000"/>
              <a:buChar char="○"/>
            </a:pPr>
            <a:r>
              <a:rPr lang="en"/>
              <a:t>What's important for our project</a:t>
            </a:r>
            <a:endParaRPr/>
          </a:p>
          <a:p>
            <a:pPr marL="914400" lvl="1" indent="-310832" algn="l" rtl="0">
              <a:spcBef>
                <a:spcPts val="0"/>
              </a:spcBef>
              <a:spcAft>
                <a:spcPts val="0"/>
              </a:spcAft>
              <a:buSzPct val="100000"/>
              <a:buChar char="○"/>
            </a:pPr>
            <a:r>
              <a:rPr lang="en"/>
              <a:t>What we can realistically achieve</a:t>
            </a:r>
            <a:br>
              <a:rPr lang="en"/>
            </a:br>
            <a:endParaRPr/>
          </a:p>
        </p:txBody>
      </p:sp>
      <p:sp>
        <p:nvSpPr>
          <p:cNvPr id="311" name="Google Shape;311;p40"/>
          <p:cNvSpPr txBox="1"/>
          <p:nvPr/>
        </p:nvSpPr>
        <p:spPr>
          <a:xfrm>
            <a:off x="0" y="4675300"/>
            <a:ext cx="9144000" cy="4617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For software to succeed it needs to be managed as well as developed</a:t>
            </a:r>
            <a:endParaRPr sz="1800" b="1">
              <a:solidFill>
                <a:schemeClr val="dk2"/>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Daily schedule</a:t>
            </a:r>
            <a:endParaRPr/>
          </a:p>
        </p:txBody>
      </p:sp>
      <p:sp>
        <p:nvSpPr>
          <p:cNvPr id="317" name="Google Shape;317;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solidFill>
                  <a:schemeClr val="accent4"/>
                </a:solidFill>
              </a:rPr>
              <a:t>13:00 - 13:05 BST</a:t>
            </a:r>
            <a:r>
              <a:rPr lang="en"/>
              <a:t> (14:00 - 13:05 CEST) - kick off</a:t>
            </a:r>
            <a:endParaRPr/>
          </a:p>
          <a:p>
            <a:pPr marL="457200" lvl="0" indent="-342900" algn="l" rtl="0">
              <a:spcBef>
                <a:spcPts val="0"/>
              </a:spcBef>
              <a:spcAft>
                <a:spcPts val="0"/>
              </a:spcAft>
              <a:buSzPts val="1800"/>
              <a:buChar char="●"/>
            </a:pPr>
            <a:r>
              <a:rPr lang="en" b="1">
                <a:solidFill>
                  <a:schemeClr val="accent4"/>
                </a:solidFill>
              </a:rPr>
              <a:t>13:05 - 15:10 BST </a:t>
            </a:r>
            <a:r>
              <a:rPr lang="en"/>
              <a:t>(14:05 - 16:10 CEST) - self-learning in breakout rooms</a:t>
            </a:r>
            <a:endParaRPr/>
          </a:p>
          <a:p>
            <a:pPr marL="457200" lvl="0" indent="-342900" algn="l" rtl="0">
              <a:spcBef>
                <a:spcPts val="0"/>
              </a:spcBef>
              <a:spcAft>
                <a:spcPts val="0"/>
              </a:spcAft>
              <a:buSzPts val="1800"/>
              <a:buChar char="●"/>
            </a:pPr>
            <a:r>
              <a:rPr lang="en" b="1">
                <a:solidFill>
                  <a:schemeClr val="accent4"/>
                </a:solidFill>
              </a:rPr>
              <a:t>15:10 - 15:30 BST </a:t>
            </a:r>
            <a:r>
              <a:rPr lang="en"/>
              <a:t>(16:10 - 16:30 CEST) - feedback</a:t>
            </a:r>
            <a:endParaRPr/>
          </a:p>
          <a:p>
            <a:pPr marL="457200" lvl="0" indent="-342900" algn="l" rtl="0">
              <a:spcBef>
                <a:spcPts val="0"/>
              </a:spcBef>
              <a:spcAft>
                <a:spcPts val="0"/>
              </a:spcAft>
              <a:buSzPts val="1800"/>
              <a:buChar char="●"/>
            </a:pPr>
            <a:r>
              <a:rPr lang="en" b="1">
                <a:solidFill>
                  <a:schemeClr val="accent4"/>
                </a:solidFill>
              </a:rPr>
              <a:t>15:30 - 16:00 BST</a:t>
            </a:r>
            <a:r>
              <a:rPr lang="en"/>
              <a:t> (16:30 - 17:00 CEST) - AZ expert talk (Lars Lynne Hansen, Associate Director AI Engineering @ AstraZeneca) and Q&amp;A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6C6A-F5A0-7986-0694-58B0875FF304}"/>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1D70A989-FA03-D396-D471-F9A564F2B353}"/>
              </a:ext>
            </a:extLst>
          </p:cNvPr>
          <p:cNvSpPr>
            <a:spLocks noGrp="1"/>
          </p:cNvSpPr>
          <p:nvPr>
            <p:ph type="body" idx="1"/>
          </p:nvPr>
        </p:nvSpPr>
        <p:spPr/>
        <p:txBody>
          <a:bodyPr/>
          <a:lstStyle/>
          <a:p>
            <a:r>
              <a:rPr lang="en-US"/>
              <a:t>What is this course about?</a:t>
            </a:r>
          </a:p>
          <a:p>
            <a:pPr>
              <a:lnSpc>
                <a:spcPct val="114999"/>
              </a:lnSpc>
            </a:pPr>
            <a:r>
              <a:rPr lang="en-US"/>
              <a:t>Why should I consider how I engineer my projects?</a:t>
            </a:r>
          </a:p>
          <a:p>
            <a:pPr>
              <a:lnSpc>
                <a:spcPct val="114999"/>
              </a:lnSpc>
            </a:pPr>
            <a:r>
              <a:rPr lang="en-US"/>
              <a:t>How is this course organized?</a:t>
            </a:r>
          </a:p>
          <a:p>
            <a:pPr>
              <a:lnSpc>
                <a:spcPct val="114999"/>
              </a:lnSpc>
            </a:pPr>
            <a:endParaRPr lang="en-US"/>
          </a:p>
        </p:txBody>
      </p:sp>
    </p:spTree>
    <p:extLst>
      <p:ext uri="{BB962C8B-B14F-4D97-AF65-F5344CB8AC3E}">
        <p14:creationId xmlns:p14="http://schemas.microsoft.com/office/powerpoint/2010/main" val="59614255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documentManagement>
</p:properties>
</file>

<file path=customXml/itemProps1.xml><?xml version="1.0" encoding="utf-8"?>
<ds:datastoreItem xmlns:ds="http://schemas.openxmlformats.org/officeDocument/2006/customXml" ds:itemID="{250C7A6A-A21C-4986-A0AF-529B05CCE0B8}">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4E50BE1-564B-409D-85F6-71B504232BAC}">
  <ds:schemaRefs>
    <ds:schemaRef ds:uri="http://schemas.microsoft.com/sharepoint/v3/contenttype/forms"/>
  </ds:schemaRefs>
</ds:datastoreItem>
</file>

<file path=customXml/itemProps3.xml><?xml version="1.0" encoding="utf-8"?>
<ds:datastoreItem xmlns:ds="http://schemas.openxmlformats.org/officeDocument/2006/customXml" ds:itemID="{0C30F4E7-F790-499C-A837-9C018CEC741F}">
  <ds:schemaRefs>
    <ds:schemaRef ds:uri="375943d0-1737-420d-abae-750e225a1f6c"/>
    <ds:schemaRef ds:uri="dbccc4ca-e175-4642-95d3-c6632d06f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3371</TotalTime>
  <Words>10423</Words>
  <Application>Microsoft Macintosh PowerPoint</Application>
  <PresentationFormat>On-screen Show (16:9)</PresentationFormat>
  <Paragraphs>880</Paragraphs>
  <Slides>84</Slides>
  <Notes>50</Notes>
  <HiddenSlides>20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84</vt:i4>
      </vt:variant>
    </vt:vector>
  </HeadingPairs>
  <TitlesOfParts>
    <vt:vector size="87" baseType="lpstr">
      <vt:lpstr>Calibri</vt:lpstr>
      <vt:lpstr>Merriweather</vt:lpstr>
      <vt:lpstr>Simple Dark</vt:lpstr>
      <vt:lpstr>Why should we care about software?</vt:lpstr>
      <vt:lpstr>A typical research software lifecycle </vt:lpstr>
      <vt:lpstr>A typical research software lifecycle - in reality</vt:lpstr>
      <vt:lpstr>What could go wrong?</vt:lpstr>
      <vt:lpstr>Where are you?</vt:lpstr>
      <vt:lpstr>What's the story?</vt:lpstr>
      <vt:lpstr>Zoom etiquette &amp; instructions </vt:lpstr>
      <vt:lpstr>Intermediate Research Software Development in Python</vt:lpstr>
      <vt:lpstr>Introduction</vt:lpstr>
      <vt:lpstr>What is this course about?</vt:lpstr>
      <vt:lpstr>What is this course about?</vt:lpstr>
      <vt:lpstr>PowerPoint Presentation</vt:lpstr>
      <vt:lpstr>Modern research is impossible without software</vt:lpstr>
      <vt:lpstr>What is this course about?</vt:lpstr>
      <vt:lpstr>Why should we care about software we write?</vt:lpstr>
      <vt:lpstr>The software you write is important!</vt:lpstr>
      <vt:lpstr>When should you have considered how to engineer your software? </vt:lpstr>
      <vt:lpstr>Programming vs engineering </vt:lpstr>
      <vt:lpstr>Target audience</vt:lpstr>
      <vt:lpstr>Course outline</vt:lpstr>
      <vt:lpstr>Course outline</vt:lpstr>
      <vt:lpstr>How will the workshop run</vt:lpstr>
      <vt:lpstr>The rhythm</vt:lpstr>
      <vt:lpstr>The story...</vt:lpstr>
      <vt:lpstr>A final note …</vt:lpstr>
      <vt:lpstr>A final note …</vt:lpstr>
      <vt:lpstr>What questions do you have?</vt:lpstr>
      <vt:lpstr>Section 1: Setting Up Environment For Collaborative Code Development &amp; Intro to Our Software Project</vt:lpstr>
      <vt:lpstr>PowerPoint Presentation</vt:lpstr>
      <vt:lpstr>Recap</vt:lpstr>
      <vt:lpstr>Model – View – Controller architecture</vt:lpstr>
      <vt:lpstr>Model – View – Controller architecture</vt:lpstr>
      <vt:lpstr>Python virtual environments</vt:lpstr>
      <vt:lpstr>Integrated Development Environment (IDE)</vt:lpstr>
      <vt:lpstr>Software development lifecycle with git</vt:lpstr>
      <vt:lpstr>Git feature branches</vt:lpstr>
      <vt:lpstr>Python code style conventions</vt:lpstr>
      <vt:lpstr>Verifying Code Style Using Linters   </vt:lpstr>
      <vt:lpstr>Tools Check</vt:lpstr>
      <vt:lpstr>Section 2: Ensuring Correctness of Software at Scale</vt:lpstr>
      <vt:lpstr>Recap </vt:lpstr>
      <vt:lpstr>Automatically Testing Software</vt:lpstr>
      <vt:lpstr>Scaling Up Unit Testing</vt:lpstr>
      <vt:lpstr>Continuous Integration for Automated Testing</vt:lpstr>
      <vt:lpstr>Diagnosing Issues and Improving Robustness</vt:lpstr>
      <vt:lpstr>Section 3: Software Development as a Process</vt:lpstr>
      <vt:lpstr>Software development as a process</vt:lpstr>
      <vt:lpstr>Software requirements</vt:lpstr>
      <vt:lpstr>Software requirements</vt:lpstr>
      <vt:lpstr>Software development as a continuous process</vt:lpstr>
      <vt:lpstr>Software design</vt:lpstr>
      <vt:lpstr>6 techniques for good software design</vt:lpstr>
      <vt:lpstr>Code abstraction</vt:lpstr>
      <vt:lpstr>Code decoupling</vt:lpstr>
      <vt:lpstr>Encapsulation</vt:lpstr>
      <vt:lpstr>Polymorphism</vt:lpstr>
      <vt:lpstr>Code refactoring</vt:lpstr>
      <vt:lpstr>Pure functions have no side effects</vt:lpstr>
      <vt:lpstr>Pure functions have no side effects</vt:lpstr>
      <vt:lpstr>Pure functions have no side effects</vt:lpstr>
      <vt:lpstr>Pure functions have no side effects</vt:lpstr>
      <vt:lpstr>Software Development as a Process</vt:lpstr>
      <vt:lpstr>Section 4: Collaborative Software Development for Reuse</vt:lpstr>
      <vt:lpstr>Git &amp; GitLab</vt:lpstr>
      <vt:lpstr>Collaborative Code Development Models</vt:lpstr>
      <vt:lpstr>Developing Software in a Team: Code Review</vt:lpstr>
      <vt:lpstr>Let’s look at a real-world peer review</vt:lpstr>
      <vt:lpstr>Documenation</vt:lpstr>
      <vt:lpstr>Code documentation</vt:lpstr>
      <vt:lpstr>Packaging Software for Release and Distribution</vt:lpstr>
      <vt:lpstr>Section 5: Managing and Improving Software </vt:lpstr>
      <vt:lpstr>Managing a Collaborative Software Project </vt:lpstr>
      <vt:lpstr>Assessing Software for Suitability and Improvement</vt:lpstr>
      <vt:lpstr>Software Improvement Through Feedback</vt:lpstr>
      <vt:lpstr>Section 6: Apply learned skills to your own projects </vt:lpstr>
      <vt:lpstr>Congratulations! You have transformed from a simple programmer to a full-grown software engineer!</vt:lpstr>
      <vt:lpstr>PowerPoint Presentation</vt:lpstr>
      <vt:lpstr>We can teach you some useful skills, but unfortunately in software engineering experience matters…</vt:lpstr>
      <vt:lpstr>Next steps</vt:lpstr>
      <vt:lpstr>What did you learn that is maybe more important than experience?</vt:lpstr>
      <vt:lpstr>What did you learn that is maybe more important than experience:</vt:lpstr>
      <vt:lpstr>Left-over slides from Section 5</vt:lpstr>
      <vt:lpstr>Section 5: Managing and Improving Software Over Its Lifetime    </vt:lpstr>
      <vt:lpstr>Daily schedule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should we care about software?</dc:title>
  <cp:lastModifiedBy>Sven van der Burg</cp:lastModifiedBy>
  <cp:revision>1</cp:revision>
  <dcterms:modified xsi:type="dcterms:W3CDTF">2024-11-27T15:17:02Z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